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9" r:id="rId2"/>
    <p:sldId id="260" r:id="rId3"/>
    <p:sldId id="262" r:id="rId4"/>
    <p:sldId id="263" r:id="rId5"/>
    <p:sldId id="265" r:id="rId6"/>
    <p:sldId id="264" r:id="rId7"/>
    <p:sldId id="266" r:id="rId8"/>
  </p:sldIdLst>
  <p:sldSz cx="9906000" cy="6858000" type="A4"/>
  <p:notesSz cx="6819900" cy="9918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A9"/>
    <a:srgbClr val="FBFBFB"/>
    <a:srgbClr val="F7F8FB"/>
    <a:srgbClr val="F9F9F9"/>
    <a:srgbClr val="F0F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6395" autoAdjust="0"/>
  </p:normalViewPr>
  <p:slideViewPr>
    <p:cSldViewPr snapToGrid="0">
      <p:cViewPr varScale="1">
        <p:scale>
          <a:sx n="158" d="100"/>
          <a:sy n="158" d="100"/>
        </p:scale>
        <p:origin x="1476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C5DC9E-1583-4145-B78D-8A0E8B397383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2DD663-BA62-4AEA-98A1-1288B0CE5589}">
      <dgm:prSet phldrT="[Текст]" custT="1"/>
      <dgm:spPr/>
      <dgm:t>
        <a:bodyPr/>
        <a:lstStyle/>
        <a:p>
          <a:r>
            <a: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Сводные региональные доклады </a:t>
          </a:r>
        </a:p>
      </dgm:t>
    </dgm:pt>
    <dgm:pt modelId="{9164745E-65B0-458A-929A-93077DECEE4E}" type="parTrans" cxnId="{6466448C-BC08-4E64-964F-1503AB38AAE7}">
      <dgm:prSet/>
      <dgm:spPr/>
      <dgm:t>
        <a:bodyPr/>
        <a:lstStyle/>
        <a:p>
          <a:endParaRPr lang="ru-RU"/>
        </a:p>
      </dgm:t>
    </dgm:pt>
    <dgm:pt modelId="{AC72899F-F882-4801-9E86-B9D6CDC63715}" type="sibTrans" cxnId="{6466448C-BC08-4E64-964F-1503AB38AAE7}">
      <dgm:prSet/>
      <dgm:spPr/>
      <dgm:t>
        <a:bodyPr/>
        <a:lstStyle/>
        <a:p>
          <a:endParaRPr lang="ru-RU"/>
        </a:p>
      </dgm:t>
    </dgm:pt>
    <dgm:pt modelId="{D7BB4A47-61DB-4F9A-B215-AB261A2EF512}">
      <dgm:prSet phldrT="[Текст]" custT="1"/>
      <dgm:spPr/>
      <dgm:t>
        <a:bodyPr/>
        <a:lstStyle/>
        <a:p>
          <a:r>
            <a: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Доклады о видах контроля</a:t>
          </a:r>
        </a:p>
      </dgm:t>
    </dgm:pt>
    <dgm:pt modelId="{FB41FCAA-1354-4F8E-ABDA-B478F741D35C}" type="parTrans" cxnId="{2537D350-EA8F-4090-8290-160C71F7A6AC}">
      <dgm:prSet/>
      <dgm:spPr/>
      <dgm:t>
        <a:bodyPr/>
        <a:lstStyle/>
        <a:p>
          <a:endParaRPr lang="ru-RU"/>
        </a:p>
      </dgm:t>
    </dgm:pt>
    <dgm:pt modelId="{D410D22B-3911-4214-B718-C21FFD140E29}" type="sibTrans" cxnId="{2537D350-EA8F-4090-8290-160C71F7A6AC}">
      <dgm:prSet/>
      <dgm:spPr/>
      <dgm:t>
        <a:bodyPr/>
        <a:lstStyle/>
        <a:p>
          <a:endParaRPr lang="ru-RU"/>
        </a:p>
      </dgm:t>
    </dgm:pt>
    <dgm:pt modelId="{6E71C529-6B2A-4CB1-96E0-9AA2EC7EFE78}">
      <dgm:prSet phldrT="[Текст]" custT="1"/>
      <dgm:spPr/>
      <dgm:t>
        <a:bodyPr/>
        <a:lstStyle/>
        <a:p>
          <a:r>
            <a: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Сводные муниципальные доклады</a:t>
          </a:r>
        </a:p>
      </dgm:t>
    </dgm:pt>
    <dgm:pt modelId="{62D60D06-BCC0-4FB0-B1E4-5CFDF76D0E65}" type="parTrans" cxnId="{ACA37573-E6D4-4527-818B-57DD2A0E8118}">
      <dgm:prSet/>
      <dgm:spPr/>
      <dgm:t>
        <a:bodyPr/>
        <a:lstStyle/>
        <a:p>
          <a:endParaRPr lang="ru-RU"/>
        </a:p>
      </dgm:t>
    </dgm:pt>
    <dgm:pt modelId="{11607EBC-DCAD-4B20-9C9B-5BD7AE7219BF}" type="sibTrans" cxnId="{ACA37573-E6D4-4527-818B-57DD2A0E8118}">
      <dgm:prSet/>
      <dgm:spPr/>
      <dgm:t>
        <a:bodyPr/>
        <a:lstStyle/>
        <a:p>
          <a:endParaRPr lang="ru-RU"/>
        </a:p>
      </dgm:t>
    </dgm:pt>
    <dgm:pt modelId="{9C33D762-0828-4A65-AE80-31FBD07ED2D1}">
      <dgm:prSet phldrT="[Текст]"/>
      <dgm:spPr/>
      <dgm:t>
        <a:bodyPr/>
        <a:lstStyle/>
        <a:p>
          <a:endParaRPr lang="ru-RU"/>
        </a:p>
      </dgm:t>
    </dgm:pt>
    <dgm:pt modelId="{BC5171D8-74C4-4A70-A5E0-FDF5474AD191}" type="parTrans" cxnId="{5AA57254-67B2-43ED-8296-1CA526F87EEE}">
      <dgm:prSet/>
      <dgm:spPr/>
      <dgm:t>
        <a:bodyPr/>
        <a:lstStyle/>
        <a:p>
          <a:endParaRPr lang="ru-RU"/>
        </a:p>
      </dgm:t>
    </dgm:pt>
    <dgm:pt modelId="{2A0AFF41-76C9-4256-AB62-3EBF4487D9EF}" type="sibTrans" cxnId="{5AA57254-67B2-43ED-8296-1CA526F87EEE}">
      <dgm:prSet/>
      <dgm:spPr/>
      <dgm:t>
        <a:bodyPr/>
        <a:lstStyle/>
        <a:p>
          <a:endParaRPr lang="ru-RU"/>
        </a:p>
      </dgm:t>
    </dgm:pt>
    <dgm:pt modelId="{2CA715F8-F406-45ED-9AEA-00270EDC03DE}">
      <dgm:prSet phldrT="[Текст]" custT="1"/>
      <dgm:spPr/>
      <dgm:t>
        <a:bodyPr/>
        <a:lstStyle/>
        <a:p>
          <a:r>
            <a: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Сводный доклад о государственном контроле (надзоре), муниципальном контроле в Российской Федерации</a:t>
          </a:r>
          <a:endParaRPr lang="ru-RU" sz="1400" b="1" dirty="0"/>
        </a:p>
      </dgm:t>
    </dgm:pt>
    <dgm:pt modelId="{471D2DEC-92CC-47E7-9491-83FE6AA3D448}" type="parTrans" cxnId="{45E1977A-25B6-48D8-91D1-787DDF4CAA69}">
      <dgm:prSet/>
      <dgm:spPr/>
      <dgm:t>
        <a:bodyPr/>
        <a:lstStyle/>
        <a:p>
          <a:endParaRPr lang="ru-RU"/>
        </a:p>
      </dgm:t>
    </dgm:pt>
    <dgm:pt modelId="{DB0761B9-0210-4742-B741-7E817DAF837B}" type="sibTrans" cxnId="{45E1977A-25B6-48D8-91D1-787DDF4CAA69}">
      <dgm:prSet/>
      <dgm:spPr/>
      <dgm:t>
        <a:bodyPr/>
        <a:lstStyle/>
        <a:p>
          <a:endParaRPr lang="ru-RU"/>
        </a:p>
      </dgm:t>
    </dgm:pt>
    <dgm:pt modelId="{65A758F3-C7A1-46BC-A977-C54D796A6B7D}" type="pres">
      <dgm:prSet presAssocID="{38C5DC9E-1583-4145-B78D-8A0E8B39738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931DE2-F146-41B8-A053-156648C5C473}" type="pres">
      <dgm:prSet presAssocID="{38C5DC9E-1583-4145-B78D-8A0E8B397383}" presName="ellipse" presStyleLbl="trBgShp" presStyleIdx="0" presStyleCnt="1" custScaleX="156962"/>
      <dgm:spPr/>
    </dgm:pt>
    <dgm:pt modelId="{4231595E-1E51-4BC9-A321-8A2E6BE6101E}" type="pres">
      <dgm:prSet presAssocID="{38C5DC9E-1583-4145-B78D-8A0E8B397383}" presName="arrow1" presStyleLbl="fgShp" presStyleIdx="0" presStyleCnt="1" custLinFactNeighborY="-41190"/>
      <dgm:spPr/>
    </dgm:pt>
    <dgm:pt modelId="{334BD38E-17D9-4B48-B0DD-76179F4DA5BC}" type="pres">
      <dgm:prSet presAssocID="{38C5DC9E-1583-4145-B78D-8A0E8B397383}" presName="rectangle" presStyleLbl="revTx" presStyleIdx="0" presStyleCnt="1" custScaleX="237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4CA7C-1E81-4C59-B746-406167FFF8B8}" type="pres">
      <dgm:prSet presAssocID="{D7BB4A47-61DB-4F9A-B215-AB261A2EF512}" presName="item1" presStyleLbl="node1" presStyleIdx="0" presStyleCnt="3" custScaleX="202251" custScaleY="182415" custLinFactNeighborX="-4970" custLinFactNeighborY="-21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210C9-2E1E-4465-963E-1F4B53F575CF}" type="pres">
      <dgm:prSet presAssocID="{6E71C529-6B2A-4CB1-96E0-9AA2EC7EFE78}" presName="item2" presStyleLbl="node1" presStyleIdx="1" presStyleCnt="3" custScaleX="142882" custScaleY="138416" custLinFactNeighborX="-59178" custLinFactNeighborY="-32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038304-82AE-4FEB-AA51-48DE8FF4236B}" type="pres">
      <dgm:prSet presAssocID="{2CA715F8-F406-45ED-9AEA-00270EDC03DE}" presName="item3" presStyleLbl="node1" presStyleIdx="2" presStyleCnt="3" custScaleX="165974" custScaleY="144977" custLinFactNeighborX="58923" custLinFactNeighborY="-9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D2380-F593-4CC1-836E-69254E4CB073}" type="pres">
      <dgm:prSet presAssocID="{38C5DC9E-1583-4145-B78D-8A0E8B397383}" presName="funnel" presStyleLbl="trAlignAcc1" presStyleIdx="0" presStyleCnt="1" custScaleX="153738" custLinFactNeighborX="-147" custLinFactNeighborY="-467"/>
      <dgm:spPr/>
    </dgm:pt>
  </dgm:ptLst>
  <dgm:cxnLst>
    <dgm:cxn modelId="{6466448C-BC08-4E64-964F-1503AB38AAE7}" srcId="{38C5DC9E-1583-4145-B78D-8A0E8B397383}" destId="{422DD663-BA62-4AEA-98A1-1288B0CE5589}" srcOrd="0" destOrd="0" parTransId="{9164745E-65B0-458A-929A-93077DECEE4E}" sibTransId="{AC72899F-F882-4801-9E86-B9D6CDC63715}"/>
    <dgm:cxn modelId="{E4D9D878-5936-4BA4-9F2B-1387215B8C53}" type="presOf" srcId="{38C5DC9E-1583-4145-B78D-8A0E8B397383}" destId="{65A758F3-C7A1-46BC-A977-C54D796A6B7D}" srcOrd="0" destOrd="0" presId="urn:microsoft.com/office/officeart/2005/8/layout/funnel1"/>
    <dgm:cxn modelId="{2537D350-EA8F-4090-8290-160C71F7A6AC}" srcId="{38C5DC9E-1583-4145-B78D-8A0E8B397383}" destId="{D7BB4A47-61DB-4F9A-B215-AB261A2EF512}" srcOrd="1" destOrd="0" parTransId="{FB41FCAA-1354-4F8E-ABDA-B478F741D35C}" sibTransId="{D410D22B-3911-4214-B718-C21FFD140E29}"/>
    <dgm:cxn modelId="{1E23E021-0E9D-4F4A-AA1C-6BDD6712EE6D}" type="presOf" srcId="{D7BB4A47-61DB-4F9A-B215-AB261A2EF512}" destId="{DE2210C9-2E1E-4465-963E-1F4B53F575CF}" srcOrd="0" destOrd="0" presId="urn:microsoft.com/office/officeart/2005/8/layout/funnel1"/>
    <dgm:cxn modelId="{244C7082-B413-4716-B594-824F73C4B66F}" type="presOf" srcId="{422DD663-BA62-4AEA-98A1-1288B0CE5589}" destId="{42038304-82AE-4FEB-AA51-48DE8FF4236B}" srcOrd="0" destOrd="0" presId="urn:microsoft.com/office/officeart/2005/8/layout/funnel1"/>
    <dgm:cxn modelId="{5AA57254-67B2-43ED-8296-1CA526F87EEE}" srcId="{38C5DC9E-1583-4145-B78D-8A0E8B397383}" destId="{9C33D762-0828-4A65-AE80-31FBD07ED2D1}" srcOrd="4" destOrd="0" parTransId="{BC5171D8-74C4-4A70-A5E0-FDF5474AD191}" sibTransId="{2A0AFF41-76C9-4256-AB62-3EBF4487D9EF}"/>
    <dgm:cxn modelId="{45E1977A-25B6-48D8-91D1-787DDF4CAA69}" srcId="{38C5DC9E-1583-4145-B78D-8A0E8B397383}" destId="{2CA715F8-F406-45ED-9AEA-00270EDC03DE}" srcOrd="3" destOrd="0" parTransId="{471D2DEC-92CC-47E7-9491-83FE6AA3D448}" sibTransId="{DB0761B9-0210-4742-B741-7E817DAF837B}"/>
    <dgm:cxn modelId="{4C07AEF2-D94A-4CBC-A051-3B272E97D7A7}" type="presOf" srcId="{6E71C529-6B2A-4CB1-96E0-9AA2EC7EFE78}" destId="{E4F4CA7C-1E81-4C59-B746-406167FFF8B8}" srcOrd="0" destOrd="0" presId="urn:microsoft.com/office/officeart/2005/8/layout/funnel1"/>
    <dgm:cxn modelId="{ACA37573-E6D4-4527-818B-57DD2A0E8118}" srcId="{38C5DC9E-1583-4145-B78D-8A0E8B397383}" destId="{6E71C529-6B2A-4CB1-96E0-9AA2EC7EFE78}" srcOrd="2" destOrd="0" parTransId="{62D60D06-BCC0-4FB0-B1E4-5CFDF76D0E65}" sibTransId="{11607EBC-DCAD-4B20-9C9B-5BD7AE7219BF}"/>
    <dgm:cxn modelId="{B59D1EAD-0702-413B-8B5E-E4C8BB710B09}" type="presOf" srcId="{2CA715F8-F406-45ED-9AEA-00270EDC03DE}" destId="{334BD38E-17D9-4B48-B0DD-76179F4DA5BC}" srcOrd="0" destOrd="0" presId="urn:microsoft.com/office/officeart/2005/8/layout/funnel1"/>
    <dgm:cxn modelId="{58EA0CA8-0D16-4699-B0CE-D14307A875A8}" type="presParOf" srcId="{65A758F3-C7A1-46BC-A977-C54D796A6B7D}" destId="{3C931DE2-F146-41B8-A053-156648C5C473}" srcOrd="0" destOrd="0" presId="urn:microsoft.com/office/officeart/2005/8/layout/funnel1"/>
    <dgm:cxn modelId="{EF2BFF99-6F14-4502-8C93-7FCAE1AFB29C}" type="presParOf" srcId="{65A758F3-C7A1-46BC-A977-C54D796A6B7D}" destId="{4231595E-1E51-4BC9-A321-8A2E6BE6101E}" srcOrd="1" destOrd="0" presId="urn:microsoft.com/office/officeart/2005/8/layout/funnel1"/>
    <dgm:cxn modelId="{0EAAD654-0F56-4646-AAE9-57D5EECA822E}" type="presParOf" srcId="{65A758F3-C7A1-46BC-A977-C54D796A6B7D}" destId="{334BD38E-17D9-4B48-B0DD-76179F4DA5BC}" srcOrd="2" destOrd="0" presId="urn:microsoft.com/office/officeart/2005/8/layout/funnel1"/>
    <dgm:cxn modelId="{12E4855E-5E4B-417C-8E70-EAA1D5700E74}" type="presParOf" srcId="{65A758F3-C7A1-46BC-A977-C54D796A6B7D}" destId="{E4F4CA7C-1E81-4C59-B746-406167FFF8B8}" srcOrd="3" destOrd="0" presId="urn:microsoft.com/office/officeart/2005/8/layout/funnel1"/>
    <dgm:cxn modelId="{2F08D5C6-EE82-4201-BFA7-1412DF7E1D0A}" type="presParOf" srcId="{65A758F3-C7A1-46BC-A977-C54D796A6B7D}" destId="{DE2210C9-2E1E-4465-963E-1F4B53F575CF}" srcOrd="4" destOrd="0" presId="urn:microsoft.com/office/officeart/2005/8/layout/funnel1"/>
    <dgm:cxn modelId="{03169BB0-2298-48CA-9FBB-DBADE02D512E}" type="presParOf" srcId="{65A758F3-C7A1-46BC-A977-C54D796A6B7D}" destId="{42038304-82AE-4FEB-AA51-48DE8FF4236B}" srcOrd="5" destOrd="0" presId="urn:microsoft.com/office/officeart/2005/8/layout/funnel1"/>
    <dgm:cxn modelId="{6FA253C3-EF25-4AC8-872A-4F9304F11893}" type="presParOf" srcId="{65A758F3-C7A1-46BC-A977-C54D796A6B7D}" destId="{180D2380-F593-4CC1-836E-69254E4CB07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31DE2-F146-41B8-A053-156648C5C473}">
      <dsp:nvSpPr>
        <dsp:cNvPr id="0" name=""/>
        <dsp:cNvSpPr/>
      </dsp:nvSpPr>
      <dsp:spPr>
        <a:xfrm>
          <a:off x="579028" y="98339"/>
          <a:ext cx="2844586" cy="62938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1595E-1E51-4BC9-A321-8A2E6BE6101E}">
      <dsp:nvSpPr>
        <dsp:cNvPr id="0" name=""/>
        <dsp:cNvSpPr/>
      </dsp:nvSpPr>
      <dsp:spPr>
        <a:xfrm>
          <a:off x="1828523" y="1546891"/>
          <a:ext cx="351216" cy="224778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4BD38E-17D9-4B48-B0DD-76179F4DA5BC}">
      <dsp:nvSpPr>
        <dsp:cNvPr id="0" name=""/>
        <dsp:cNvSpPr/>
      </dsp:nvSpPr>
      <dsp:spPr>
        <a:xfrm>
          <a:off x="-2" y="1819300"/>
          <a:ext cx="4008268" cy="421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Сводный доклад о государственном контроле (надзоре), муниципальном контроле в Российской Федерации</a:t>
          </a:r>
          <a:endParaRPr lang="ru-RU" sz="1400" b="1" kern="1200" dirty="0"/>
        </a:p>
      </dsp:txBody>
      <dsp:txXfrm>
        <a:off x="-2" y="1819300"/>
        <a:ext cx="4008268" cy="421459"/>
      </dsp:txXfrm>
    </dsp:sp>
    <dsp:sp modelId="{E4F4CA7C-1E81-4C59-B746-406167FFF8B8}">
      <dsp:nvSpPr>
        <dsp:cNvPr id="0" name=""/>
        <dsp:cNvSpPr/>
      </dsp:nvSpPr>
      <dsp:spPr>
        <a:xfrm>
          <a:off x="1399435" y="381199"/>
          <a:ext cx="1278610" cy="11532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Сводные муниципальные доклады</a:t>
          </a:r>
        </a:p>
      </dsp:txBody>
      <dsp:txXfrm>
        <a:off x="1586683" y="550083"/>
        <a:ext cx="904114" cy="815441"/>
      </dsp:txXfrm>
    </dsp:sp>
    <dsp:sp modelId="{DE2210C9-2E1E-4465-963E-1F4B53F575CF}">
      <dsp:nvSpPr>
        <dsp:cNvPr id="0" name=""/>
        <dsp:cNvSpPr/>
      </dsp:nvSpPr>
      <dsp:spPr>
        <a:xfrm>
          <a:off x="792033" y="0"/>
          <a:ext cx="903285" cy="8750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Доклады о видах контроля</a:t>
          </a:r>
        </a:p>
      </dsp:txBody>
      <dsp:txXfrm>
        <a:off x="924316" y="128148"/>
        <a:ext cx="638719" cy="618755"/>
      </dsp:txXfrm>
    </dsp:sp>
    <dsp:sp modelId="{42038304-82AE-4FEB-AA51-48DE8FF4236B}">
      <dsp:nvSpPr>
        <dsp:cNvPr id="0" name=""/>
        <dsp:cNvSpPr/>
      </dsp:nvSpPr>
      <dsp:spPr>
        <a:xfrm>
          <a:off x="2111901" y="0"/>
          <a:ext cx="1049270" cy="916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Сводные региональные доклады </a:t>
          </a:r>
        </a:p>
      </dsp:txBody>
      <dsp:txXfrm>
        <a:off x="2265563" y="134223"/>
        <a:ext cx="741946" cy="648083"/>
      </dsp:txXfrm>
    </dsp:sp>
    <dsp:sp modelId="{180D2380-F593-4CC1-836E-69254E4CB073}">
      <dsp:nvSpPr>
        <dsp:cNvPr id="0" name=""/>
        <dsp:cNvSpPr/>
      </dsp:nvSpPr>
      <dsp:spPr>
        <a:xfrm>
          <a:off x="489370" y="13723"/>
          <a:ext cx="3023738" cy="157345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7529-AD2B-40CB-AB17-BC970CEF8834}" type="datetimeFigureOut">
              <a:rPr lang="ru-RU" smtClean="0"/>
              <a:t>ср 27.01.21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D77B-6E7F-4F85-9D7F-6945B02BD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026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7529-AD2B-40CB-AB17-BC970CEF8834}" type="datetimeFigureOut">
              <a:rPr lang="ru-RU" smtClean="0"/>
              <a:t>ср 27.01.21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D77B-6E7F-4F85-9D7F-6945B02BD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93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7529-AD2B-40CB-AB17-BC970CEF8834}" type="datetimeFigureOut">
              <a:rPr lang="ru-RU" smtClean="0"/>
              <a:t>ср 27.01.21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D77B-6E7F-4F85-9D7F-6945B02BD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04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488045" y="5929932"/>
            <a:ext cx="8925720" cy="31848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589655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pPr>
            <a:endParaRPr/>
          </a:p>
        </p:txBody>
      </p:sp>
      <p:sp>
        <p:nvSpPr>
          <p:cNvPr id="1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90139" y="1287496"/>
            <a:ext cx="8925720" cy="2324101"/>
          </a:xfrm>
          <a:prstGeom prst="rect">
            <a:avLst/>
          </a:prstGeom>
        </p:spPr>
        <p:txBody>
          <a:bodyPr anchor="b"/>
          <a:lstStyle>
            <a:lvl1pPr>
              <a:defRPr sz="4350" spc="-87"/>
            </a:lvl1pPr>
          </a:lstStyle>
          <a:p>
            <a:r>
              <a:t>Текст заголовка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88045" y="3611595"/>
            <a:ext cx="8925720" cy="952501"/>
          </a:xfrm>
          <a:prstGeom prst="rect">
            <a:avLst/>
          </a:prstGeom>
        </p:spPr>
        <p:txBody>
          <a:bodyPr/>
          <a:lstStyle>
            <a:lvl1pPr marL="0" indent="0" defTabSz="309569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  <a:lvl2pPr marL="0" indent="171453" defTabSz="309569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2pPr>
            <a:lvl3pPr marL="0" indent="342907" defTabSz="309569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3pPr>
            <a:lvl4pPr marL="0" indent="514360" defTabSz="309569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4pPr>
            <a:lvl5pPr marL="0" indent="685814" defTabSz="309569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33952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98330" y="414726"/>
            <a:ext cx="6918022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200" cap="all">
                <a:solidFill>
                  <a:srgbClr val="0077C8"/>
                </a:solidFill>
              </a:defRPr>
            </a:lvl1pPr>
            <a:lvl2pPr marL="424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3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7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22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46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71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95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B689-C40E-7B49-8C9A-BD14AC8DCF41}" type="datetime4">
              <a:t>27 января 2021 г.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45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7529-AD2B-40CB-AB17-BC970CEF8834}" type="datetimeFigureOut">
              <a:rPr lang="ru-RU" smtClean="0"/>
              <a:t>ср 27.01.21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D77B-6E7F-4F85-9D7F-6945B02BD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74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7529-AD2B-40CB-AB17-BC970CEF8834}" type="datetimeFigureOut">
              <a:rPr lang="ru-RU" smtClean="0"/>
              <a:t>ср 27.01.21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D77B-6E7F-4F85-9D7F-6945B02BD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52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7529-AD2B-40CB-AB17-BC970CEF8834}" type="datetimeFigureOut">
              <a:rPr lang="ru-RU" smtClean="0"/>
              <a:t>ср 27.01.21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D77B-6E7F-4F85-9D7F-6945B02BD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489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7529-AD2B-40CB-AB17-BC970CEF8834}" type="datetimeFigureOut">
              <a:rPr lang="ru-RU" smtClean="0"/>
              <a:t>ср 27.01.21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D77B-6E7F-4F85-9D7F-6945B02BD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476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7529-AD2B-40CB-AB17-BC970CEF8834}" type="datetimeFigureOut">
              <a:rPr lang="ru-RU" smtClean="0"/>
              <a:t>ср 27.01.21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D77B-6E7F-4F85-9D7F-6945B02BD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9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7529-AD2B-40CB-AB17-BC970CEF8834}" type="datetimeFigureOut">
              <a:rPr lang="ru-RU" smtClean="0"/>
              <a:t>ср 27.01.21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D77B-6E7F-4F85-9D7F-6945B02BD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93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7529-AD2B-40CB-AB17-BC970CEF8834}" type="datetimeFigureOut">
              <a:rPr lang="ru-RU" smtClean="0"/>
              <a:t>ср 27.01.21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D77B-6E7F-4F85-9D7F-6945B02BD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69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7529-AD2B-40CB-AB17-BC970CEF8834}" type="datetimeFigureOut">
              <a:rPr lang="ru-RU" smtClean="0"/>
              <a:t>ср 27.01.21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D77B-6E7F-4F85-9D7F-6945B02BD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1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57529-AD2B-40CB-AB17-BC970CEF8834}" type="datetimeFigureOut">
              <a:rPr lang="ru-RU" smtClean="0"/>
              <a:t>ср 27.01.21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AD77B-6E7F-4F85-9D7F-6945B02BD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79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3" name="luca-bravo-SkpE62Bs1H4-unsplash (3) копия.jpg" descr="luca-bravo-SkpE62Bs1H4-unsplash (3) копия.jpg"/>
          <p:cNvPicPr>
            <a:picLocks noChangeAspect="1"/>
          </p:cNvPicPr>
          <p:nvPr/>
        </p:nvPicPr>
        <p:blipFill rotWithShape="1">
          <a:blip r:embed="rId2"/>
          <a:srcRect l="29912"/>
          <a:stretch/>
        </p:blipFill>
        <p:spPr>
          <a:xfrm flipH="1">
            <a:off x="2315082" y="0"/>
            <a:ext cx="7590918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4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486" y="546053"/>
            <a:ext cx="1841617" cy="445459"/>
          </a:xfrm>
          <a:prstGeom prst="rect">
            <a:avLst/>
          </a:prstGeom>
          <a:ln w="12700">
            <a:miter lim="400000"/>
          </a:ln>
        </p:spPr>
      </p:pic>
      <p:sp>
        <p:nvSpPr>
          <p:cNvPr id="1715" name="Название презентации…"/>
          <p:cNvSpPr txBox="1">
            <a:spLocks noGrp="1"/>
          </p:cNvSpPr>
          <p:nvPr>
            <p:ph type="title"/>
          </p:nvPr>
        </p:nvSpPr>
        <p:spPr>
          <a:xfrm>
            <a:off x="883486" y="2128508"/>
            <a:ext cx="6938382" cy="281553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14100" b="0" spc="0">
                <a:latin typeface="Stem"/>
                <a:ea typeface="Stem"/>
                <a:cs typeface="Stem"/>
                <a:sym typeface="Stem"/>
              </a:defRPr>
            </a:pPr>
            <a:r>
              <a:rPr lang="ru-RU" sz="4286" spc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Stem Medium" panose="020B0503020203020204" pitchFamily="34" charset="0"/>
                <a:cs typeface="Times New Roman" panose="02020603050405020304" pitchFamily="18" charset="0"/>
                <a:sym typeface="Stem"/>
              </a:rPr>
              <a:t>Реформа контроля (надзора)</a:t>
            </a:r>
            <a:br>
              <a:rPr lang="ru-RU" sz="4286" spc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Stem Medium" panose="020B0503020203020204" pitchFamily="34" charset="0"/>
                <a:cs typeface="Times New Roman" panose="02020603050405020304" pitchFamily="18" charset="0"/>
                <a:sym typeface="Stem"/>
              </a:rPr>
            </a:br>
            <a:r>
              <a:rPr lang="ru-RU" sz="3143" spc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Stem Medium" panose="020B0503020203020204" pitchFamily="34" charset="0"/>
                <a:cs typeface="Times New Roman" panose="02020603050405020304" pitchFamily="18" charset="0"/>
                <a:sym typeface="Stem"/>
              </a:rPr>
              <a:t>подзаконные акты к Закону о контроле</a:t>
            </a:r>
            <a:endParaRPr sz="3143" spc="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Stem Medium" panose="020B0503020203020204" pitchFamily="34" charset="0"/>
              <a:cs typeface="Times New Roman" panose="02020603050405020304" pitchFamily="18" charset="0"/>
              <a:sym typeface="Stem"/>
            </a:endParaRPr>
          </a:p>
        </p:txBody>
      </p:sp>
      <p:sp>
        <p:nvSpPr>
          <p:cNvPr id="1716" name="Кем подготовлена презентация…"/>
          <p:cNvSpPr txBox="1"/>
          <p:nvPr/>
        </p:nvSpPr>
        <p:spPr>
          <a:xfrm>
            <a:off x="723922" y="6370540"/>
            <a:ext cx="38537" cy="142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endParaRPr sz="6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7" name="Сквиркл"/>
          <p:cNvSpPr/>
          <p:nvPr/>
        </p:nvSpPr>
        <p:spPr>
          <a:xfrm>
            <a:off x="6411388" y="6081039"/>
            <a:ext cx="3019626" cy="62038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государственной политики в сфере лицензирования,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контрольно-надзорной деятельности, аккредитации и саморегулирования</a:t>
            </a:r>
            <a:endParaRPr sz="1200" dirty="0"/>
          </a:p>
        </p:txBody>
      </p:sp>
      <p:sp>
        <p:nvSpPr>
          <p:cNvPr id="1719" name="Прямоугольник"/>
          <p:cNvSpPr/>
          <p:nvPr/>
        </p:nvSpPr>
        <p:spPr>
          <a:xfrm>
            <a:off x="934074" y="4875359"/>
            <a:ext cx="1384857" cy="51529"/>
          </a:xfrm>
          <a:prstGeom prst="rect">
            <a:avLst/>
          </a:prstGeom>
          <a:gradFill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6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4" name="Шестеренка"/>
          <p:cNvSpPr/>
          <p:nvPr/>
        </p:nvSpPr>
        <p:spPr>
          <a:xfrm>
            <a:off x="1391934" y="2087906"/>
            <a:ext cx="353717" cy="3537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2" h="21555" extrusionOk="0">
                <a:moveTo>
                  <a:pt x="12837" y="2"/>
                </a:moveTo>
                <a:cubicBezTo>
                  <a:pt x="12731" y="-11"/>
                  <a:pt x="12661" y="38"/>
                  <a:pt x="12588" y="172"/>
                </a:cubicBezTo>
                <a:cubicBezTo>
                  <a:pt x="12292" y="721"/>
                  <a:pt x="11969" y="1258"/>
                  <a:pt x="11661" y="1801"/>
                </a:cubicBezTo>
                <a:cubicBezTo>
                  <a:pt x="11547" y="2001"/>
                  <a:pt x="11418" y="2099"/>
                  <a:pt x="11153" y="2073"/>
                </a:cubicBezTo>
                <a:cubicBezTo>
                  <a:pt x="10691" y="2028"/>
                  <a:pt x="10220" y="2032"/>
                  <a:pt x="9759" y="2112"/>
                </a:cubicBezTo>
                <a:cubicBezTo>
                  <a:pt x="9550" y="2148"/>
                  <a:pt x="9432" y="2095"/>
                  <a:pt x="9318" y="1917"/>
                </a:cubicBezTo>
                <a:cubicBezTo>
                  <a:pt x="8969" y="1370"/>
                  <a:pt x="8594" y="841"/>
                  <a:pt x="8243" y="295"/>
                </a:cubicBezTo>
                <a:cubicBezTo>
                  <a:pt x="8145" y="142"/>
                  <a:pt x="8068" y="122"/>
                  <a:pt x="7905" y="198"/>
                </a:cubicBezTo>
                <a:cubicBezTo>
                  <a:pt x="6845" y="688"/>
                  <a:pt x="5781" y="1174"/>
                  <a:pt x="4712" y="1644"/>
                </a:cubicBezTo>
                <a:cubicBezTo>
                  <a:pt x="4517" y="1730"/>
                  <a:pt x="4517" y="1820"/>
                  <a:pt x="4567" y="1996"/>
                </a:cubicBezTo>
                <a:cubicBezTo>
                  <a:pt x="4742" y="2608"/>
                  <a:pt x="4890" y="3227"/>
                  <a:pt x="5065" y="3839"/>
                </a:cubicBezTo>
                <a:cubicBezTo>
                  <a:pt x="5122" y="4038"/>
                  <a:pt x="5098" y="4170"/>
                  <a:pt x="4932" y="4306"/>
                </a:cubicBezTo>
                <a:cubicBezTo>
                  <a:pt x="4561" y="4610"/>
                  <a:pt x="4227" y="4959"/>
                  <a:pt x="3950" y="5348"/>
                </a:cubicBezTo>
                <a:cubicBezTo>
                  <a:pt x="3802" y="5555"/>
                  <a:pt x="3648" y="5573"/>
                  <a:pt x="3439" y="5530"/>
                </a:cubicBezTo>
                <a:cubicBezTo>
                  <a:pt x="2827" y="5405"/>
                  <a:pt x="2213" y="5295"/>
                  <a:pt x="1605" y="5156"/>
                </a:cubicBezTo>
                <a:cubicBezTo>
                  <a:pt x="1409" y="5111"/>
                  <a:pt x="1325" y="5153"/>
                  <a:pt x="1257" y="5338"/>
                </a:cubicBezTo>
                <a:cubicBezTo>
                  <a:pt x="856" y="6423"/>
                  <a:pt x="449" y="7506"/>
                  <a:pt x="35" y="8586"/>
                </a:cubicBezTo>
                <a:cubicBezTo>
                  <a:pt x="-34" y="8767"/>
                  <a:pt x="-6" y="8857"/>
                  <a:pt x="173" y="8954"/>
                </a:cubicBezTo>
                <a:cubicBezTo>
                  <a:pt x="722" y="9251"/>
                  <a:pt x="1256" y="9574"/>
                  <a:pt x="1798" y="9882"/>
                </a:cubicBezTo>
                <a:cubicBezTo>
                  <a:pt x="2001" y="9997"/>
                  <a:pt x="2093" y="10127"/>
                  <a:pt x="2064" y="10392"/>
                </a:cubicBezTo>
                <a:cubicBezTo>
                  <a:pt x="2014" y="10855"/>
                  <a:pt x="2039" y="11326"/>
                  <a:pt x="2116" y="11788"/>
                </a:cubicBezTo>
                <a:cubicBezTo>
                  <a:pt x="2151" y="11998"/>
                  <a:pt x="2089" y="12115"/>
                  <a:pt x="1913" y="12228"/>
                </a:cubicBezTo>
                <a:cubicBezTo>
                  <a:pt x="1367" y="12578"/>
                  <a:pt x="837" y="12953"/>
                  <a:pt x="291" y="13303"/>
                </a:cubicBezTo>
                <a:cubicBezTo>
                  <a:pt x="136" y="13403"/>
                  <a:pt x="124" y="13482"/>
                  <a:pt x="199" y="13643"/>
                </a:cubicBezTo>
                <a:cubicBezTo>
                  <a:pt x="688" y="14705"/>
                  <a:pt x="1172" y="15768"/>
                  <a:pt x="1642" y="16837"/>
                </a:cubicBezTo>
                <a:cubicBezTo>
                  <a:pt x="1728" y="17034"/>
                  <a:pt x="1818" y="17032"/>
                  <a:pt x="1994" y="16982"/>
                </a:cubicBezTo>
                <a:cubicBezTo>
                  <a:pt x="2605" y="16807"/>
                  <a:pt x="3223" y="16651"/>
                  <a:pt x="3839" y="16489"/>
                </a:cubicBezTo>
                <a:cubicBezTo>
                  <a:pt x="3930" y="16465"/>
                  <a:pt x="4023" y="16451"/>
                  <a:pt x="4118" y="16432"/>
                </a:cubicBezTo>
                <a:cubicBezTo>
                  <a:pt x="4164" y="16485"/>
                  <a:pt x="4202" y="16532"/>
                  <a:pt x="4241" y="16576"/>
                </a:cubicBezTo>
                <a:cubicBezTo>
                  <a:pt x="4568" y="16944"/>
                  <a:pt x="4922" y="17287"/>
                  <a:pt x="5319" y="17573"/>
                </a:cubicBezTo>
                <a:cubicBezTo>
                  <a:pt x="5534" y="17728"/>
                  <a:pt x="5572" y="17885"/>
                  <a:pt x="5524" y="18114"/>
                </a:cubicBezTo>
                <a:cubicBezTo>
                  <a:pt x="5398" y="18725"/>
                  <a:pt x="5287" y="19339"/>
                  <a:pt x="5149" y="19947"/>
                </a:cubicBezTo>
                <a:cubicBezTo>
                  <a:pt x="5105" y="20142"/>
                  <a:pt x="5145" y="20229"/>
                  <a:pt x="5331" y="20297"/>
                </a:cubicBezTo>
                <a:cubicBezTo>
                  <a:pt x="6415" y="20698"/>
                  <a:pt x="7497" y="21106"/>
                  <a:pt x="8576" y="21520"/>
                </a:cubicBezTo>
                <a:cubicBezTo>
                  <a:pt x="8757" y="21589"/>
                  <a:pt x="8847" y="21563"/>
                  <a:pt x="8944" y="21383"/>
                </a:cubicBezTo>
                <a:cubicBezTo>
                  <a:pt x="9241" y="20834"/>
                  <a:pt x="9562" y="20299"/>
                  <a:pt x="9871" y="19757"/>
                </a:cubicBezTo>
                <a:cubicBezTo>
                  <a:pt x="9985" y="19558"/>
                  <a:pt x="10110" y="19452"/>
                  <a:pt x="10378" y="19481"/>
                </a:cubicBezTo>
                <a:cubicBezTo>
                  <a:pt x="10828" y="19528"/>
                  <a:pt x="11291" y="19534"/>
                  <a:pt x="11737" y="19445"/>
                </a:cubicBezTo>
                <a:cubicBezTo>
                  <a:pt x="12009" y="19391"/>
                  <a:pt x="12126" y="19505"/>
                  <a:pt x="12252" y="19698"/>
                </a:cubicBezTo>
                <a:cubicBezTo>
                  <a:pt x="12593" y="20221"/>
                  <a:pt x="12952" y="20733"/>
                  <a:pt x="13290" y="21259"/>
                </a:cubicBezTo>
                <a:cubicBezTo>
                  <a:pt x="13387" y="21411"/>
                  <a:pt x="13463" y="21432"/>
                  <a:pt x="13628" y="21356"/>
                </a:cubicBezTo>
                <a:cubicBezTo>
                  <a:pt x="14687" y="20866"/>
                  <a:pt x="15750" y="20382"/>
                  <a:pt x="16819" y="19912"/>
                </a:cubicBezTo>
                <a:cubicBezTo>
                  <a:pt x="17012" y="19827"/>
                  <a:pt x="17018" y="19738"/>
                  <a:pt x="16967" y="19560"/>
                </a:cubicBezTo>
                <a:cubicBezTo>
                  <a:pt x="16791" y="18948"/>
                  <a:pt x="16644" y="18329"/>
                  <a:pt x="16469" y="17716"/>
                </a:cubicBezTo>
                <a:cubicBezTo>
                  <a:pt x="16412" y="17519"/>
                  <a:pt x="16433" y="17386"/>
                  <a:pt x="16600" y="17250"/>
                </a:cubicBezTo>
                <a:cubicBezTo>
                  <a:pt x="16971" y="16946"/>
                  <a:pt x="17305" y="16598"/>
                  <a:pt x="17584" y="16209"/>
                </a:cubicBezTo>
                <a:cubicBezTo>
                  <a:pt x="17730" y="16006"/>
                  <a:pt x="17880" y="15980"/>
                  <a:pt x="18092" y="16024"/>
                </a:cubicBezTo>
                <a:cubicBezTo>
                  <a:pt x="18703" y="16151"/>
                  <a:pt x="19318" y="16260"/>
                  <a:pt x="19926" y="16398"/>
                </a:cubicBezTo>
                <a:cubicBezTo>
                  <a:pt x="20121" y="16442"/>
                  <a:pt x="20207" y="16404"/>
                  <a:pt x="20276" y="16218"/>
                </a:cubicBezTo>
                <a:cubicBezTo>
                  <a:pt x="20676" y="15133"/>
                  <a:pt x="21084" y="14050"/>
                  <a:pt x="21497" y="12970"/>
                </a:cubicBezTo>
                <a:cubicBezTo>
                  <a:pt x="21566" y="12790"/>
                  <a:pt x="21541" y="12697"/>
                  <a:pt x="21361" y="12600"/>
                </a:cubicBezTo>
                <a:cubicBezTo>
                  <a:pt x="20812" y="12303"/>
                  <a:pt x="20278" y="11982"/>
                  <a:pt x="19736" y="11674"/>
                </a:cubicBezTo>
                <a:cubicBezTo>
                  <a:pt x="19535" y="11559"/>
                  <a:pt x="19439" y="11431"/>
                  <a:pt x="19468" y="11163"/>
                </a:cubicBezTo>
                <a:cubicBezTo>
                  <a:pt x="19519" y="10701"/>
                  <a:pt x="19493" y="10230"/>
                  <a:pt x="19416" y="9768"/>
                </a:cubicBezTo>
                <a:cubicBezTo>
                  <a:pt x="19381" y="9559"/>
                  <a:pt x="19443" y="9442"/>
                  <a:pt x="19620" y="9328"/>
                </a:cubicBezTo>
                <a:cubicBezTo>
                  <a:pt x="20166" y="8978"/>
                  <a:pt x="20694" y="8603"/>
                  <a:pt x="21240" y="8252"/>
                </a:cubicBezTo>
                <a:cubicBezTo>
                  <a:pt x="21393" y="8154"/>
                  <a:pt x="21411" y="8075"/>
                  <a:pt x="21336" y="7912"/>
                </a:cubicBezTo>
                <a:cubicBezTo>
                  <a:pt x="20846" y="6851"/>
                  <a:pt x="20362" y="5788"/>
                  <a:pt x="19892" y="4718"/>
                </a:cubicBezTo>
                <a:cubicBezTo>
                  <a:pt x="19806" y="4523"/>
                  <a:pt x="19717" y="4523"/>
                  <a:pt x="19541" y="4574"/>
                </a:cubicBezTo>
                <a:cubicBezTo>
                  <a:pt x="18917" y="4751"/>
                  <a:pt x="18286" y="4905"/>
                  <a:pt x="17662" y="5080"/>
                </a:cubicBezTo>
                <a:cubicBezTo>
                  <a:pt x="17490" y="5129"/>
                  <a:pt x="17378" y="5103"/>
                  <a:pt x="17261" y="4959"/>
                </a:cubicBezTo>
                <a:cubicBezTo>
                  <a:pt x="16959" y="4585"/>
                  <a:pt x="16599" y="4263"/>
                  <a:pt x="16213" y="3983"/>
                </a:cubicBezTo>
                <a:cubicBezTo>
                  <a:pt x="16001" y="3828"/>
                  <a:pt x="15960" y="3672"/>
                  <a:pt x="16008" y="3442"/>
                </a:cubicBezTo>
                <a:cubicBezTo>
                  <a:pt x="16135" y="2831"/>
                  <a:pt x="16245" y="2217"/>
                  <a:pt x="16383" y="1609"/>
                </a:cubicBezTo>
                <a:cubicBezTo>
                  <a:pt x="16428" y="1413"/>
                  <a:pt x="16387" y="1327"/>
                  <a:pt x="16201" y="1258"/>
                </a:cubicBezTo>
                <a:cubicBezTo>
                  <a:pt x="15118" y="858"/>
                  <a:pt x="14036" y="450"/>
                  <a:pt x="12956" y="36"/>
                </a:cubicBezTo>
                <a:cubicBezTo>
                  <a:pt x="12911" y="19"/>
                  <a:pt x="12873" y="7"/>
                  <a:pt x="12837" y="2"/>
                </a:cubicBezTo>
                <a:close/>
                <a:moveTo>
                  <a:pt x="10766" y="5818"/>
                </a:moveTo>
                <a:cubicBezTo>
                  <a:pt x="13503" y="5818"/>
                  <a:pt x="15722" y="8039"/>
                  <a:pt x="15722" y="10778"/>
                </a:cubicBezTo>
                <a:cubicBezTo>
                  <a:pt x="15722" y="13517"/>
                  <a:pt x="13503" y="15738"/>
                  <a:pt x="10766" y="15738"/>
                </a:cubicBezTo>
                <a:cubicBezTo>
                  <a:pt x="8030" y="15738"/>
                  <a:pt x="5810" y="13517"/>
                  <a:pt x="5810" y="10778"/>
                </a:cubicBezTo>
                <a:cubicBezTo>
                  <a:pt x="5810" y="8039"/>
                  <a:pt x="8030" y="5818"/>
                  <a:pt x="10766" y="5818"/>
                </a:cubicBezTo>
                <a:close/>
              </a:path>
            </a:pathLst>
          </a:custGeom>
          <a:solidFill>
            <a:srgbClr val="0077C8"/>
          </a:solidFill>
          <a:ln w="12700">
            <a:miter lim="400000"/>
          </a:ln>
        </p:spPr>
        <p:txBody>
          <a:bodyPr lIns="36286" tIns="36286" rIns="36286" bIns="36286" anchor="ctr"/>
          <a:lstStyle/>
          <a:p>
            <a:pPr defTabSz="5896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86"/>
          </a:p>
        </p:txBody>
      </p:sp>
      <p:sp>
        <p:nvSpPr>
          <p:cNvPr id="15" name="Шестеренка"/>
          <p:cNvSpPr/>
          <p:nvPr/>
        </p:nvSpPr>
        <p:spPr>
          <a:xfrm>
            <a:off x="1588684" y="2174550"/>
            <a:ext cx="471004" cy="4454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2" h="21555" extrusionOk="0">
                <a:moveTo>
                  <a:pt x="12837" y="2"/>
                </a:moveTo>
                <a:cubicBezTo>
                  <a:pt x="12731" y="-11"/>
                  <a:pt x="12661" y="38"/>
                  <a:pt x="12588" y="172"/>
                </a:cubicBezTo>
                <a:cubicBezTo>
                  <a:pt x="12292" y="721"/>
                  <a:pt x="11969" y="1258"/>
                  <a:pt x="11661" y="1801"/>
                </a:cubicBezTo>
                <a:cubicBezTo>
                  <a:pt x="11547" y="2001"/>
                  <a:pt x="11418" y="2099"/>
                  <a:pt x="11153" y="2073"/>
                </a:cubicBezTo>
                <a:cubicBezTo>
                  <a:pt x="10691" y="2028"/>
                  <a:pt x="10220" y="2032"/>
                  <a:pt x="9759" y="2112"/>
                </a:cubicBezTo>
                <a:cubicBezTo>
                  <a:pt x="9550" y="2148"/>
                  <a:pt x="9432" y="2095"/>
                  <a:pt x="9318" y="1917"/>
                </a:cubicBezTo>
                <a:cubicBezTo>
                  <a:pt x="8969" y="1370"/>
                  <a:pt x="8594" y="841"/>
                  <a:pt x="8243" y="295"/>
                </a:cubicBezTo>
                <a:cubicBezTo>
                  <a:pt x="8145" y="142"/>
                  <a:pt x="8068" y="122"/>
                  <a:pt x="7905" y="198"/>
                </a:cubicBezTo>
                <a:cubicBezTo>
                  <a:pt x="6845" y="688"/>
                  <a:pt x="5781" y="1174"/>
                  <a:pt x="4712" y="1644"/>
                </a:cubicBezTo>
                <a:cubicBezTo>
                  <a:pt x="4517" y="1730"/>
                  <a:pt x="4517" y="1820"/>
                  <a:pt x="4567" y="1996"/>
                </a:cubicBezTo>
                <a:cubicBezTo>
                  <a:pt x="4742" y="2608"/>
                  <a:pt x="4890" y="3227"/>
                  <a:pt x="5065" y="3839"/>
                </a:cubicBezTo>
                <a:cubicBezTo>
                  <a:pt x="5122" y="4038"/>
                  <a:pt x="5098" y="4170"/>
                  <a:pt x="4932" y="4306"/>
                </a:cubicBezTo>
                <a:cubicBezTo>
                  <a:pt x="4561" y="4610"/>
                  <a:pt x="4227" y="4959"/>
                  <a:pt x="3950" y="5348"/>
                </a:cubicBezTo>
                <a:cubicBezTo>
                  <a:pt x="3802" y="5555"/>
                  <a:pt x="3648" y="5573"/>
                  <a:pt x="3439" y="5530"/>
                </a:cubicBezTo>
                <a:cubicBezTo>
                  <a:pt x="2827" y="5405"/>
                  <a:pt x="2213" y="5295"/>
                  <a:pt x="1605" y="5156"/>
                </a:cubicBezTo>
                <a:cubicBezTo>
                  <a:pt x="1409" y="5111"/>
                  <a:pt x="1325" y="5153"/>
                  <a:pt x="1257" y="5338"/>
                </a:cubicBezTo>
                <a:cubicBezTo>
                  <a:pt x="856" y="6423"/>
                  <a:pt x="449" y="7506"/>
                  <a:pt x="35" y="8586"/>
                </a:cubicBezTo>
                <a:cubicBezTo>
                  <a:pt x="-34" y="8767"/>
                  <a:pt x="-6" y="8857"/>
                  <a:pt x="173" y="8954"/>
                </a:cubicBezTo>
                <a:cubicBezTo>
                  <a:pt x="722" y="9251"/>
                  <a:pt x="1256" y="9574"/>
                  <a:pt x="1798" y="9882"/>
                </a:cubicBezTo>
                <a:cubicBezTo>
                  <a:pt x="2001" y="9997"/>
                  <a:pt x="2093" y="10127"/>
                  <a:pt x="2064" y="10392"/>
                </a:cubicBezTo>
                <a:cubicBezTo>
                  <a:pt x="2014" y="10855"/>
                  <a:pt x="2039" y="11326"/>
                  <a:pt x="2116" y="11788"/>
                </a:cubicBezTo>
                <a:cubicBezTo>
                  <a:pt x="2151" y="11998"/>
                  <a:pt x="2089" y="12115"/>
                  <a:pt x="1913" y="12228"/>
                </a:cubicBezTo>
                <a:cubicBezTo>
                  <a:pt x="1367" y="12578"/>
                  <a:pt x="837" y="12953"/>
                  <a:pt x="291" y="13303"/>
                </a:cubicBezTo>
                <a:cubicBezTo>
                  <a:pt x="136" y="13403"/>
                  <a:pt x="124" y="13482"/>
                  <a:pt x="199" y="13643"/>
                </a:cubicBezTo>
                <a:cubicBezTo>
                  <a:pt x="688" y="14705"/>
                  <a:pt x="1172" y="15768"/>
                  <a:pt x="1642" y="16837"/>
                </a:cubicBezTo>
                <a:cubicBezTo>
                  <a:pt x="1728" y="17034"/>
                  <a:pt x="1818" y="17032"/>
                  <a:pt x="1994" y="16982"/>
                </a:cubicBezTo>
                <a:cubicBezTo>
                  <a:pt x="2605" y="16807"/>
                  <a:pt x="3223" y="16651"/>
                  <a:pt x="3839" y="16489"/>
                </a:cubicBezTo>
                <a:cubicBezTo>
                  <a:pt x="3930" y="16465"/>
                  <a:pt x="4023" y="16451"/>
                  <a:pt x="4118" y="16432"/>
                </a:cubicBezTo>
                <a:cubicBezTo>
                  <a:pt x="4164" y="16485"/>
                  <a:pt x="4202" y="16532"/>
                  <a:pt x="4241" y="16576"/>
                </a:cubicBezTo>
                <a:cubicBezTo>
                  <a:pt x="4568" y="16944"/>
                  <a:pt x="4922" y="17287"/>
                  <a:pt x="5319" y="17573"/>
                </a:cubicBezTo>
                <a:cubicBezTo>
                  <a:pt x="5534" y="17728"/>
                  <a:pt x="5572" y="17885"/>
                  <a:pt x="5524" y="18114"/>
                </a:cubicBezTo>
                <a:cubicBezTo>
                  <a:pt x="5398" y="18725"/>
                  <a:pt x="5287" y="19339"/>
                  <a:pt x="5149" y="19947"/>
                </a:cubicBezTo>
                <a:cubicBezTo>
                  <a:pt x="5105" y="20142"/>
                  <a:pt x="5145" y="20229"/>
                  <a:pt x="5331" y="20297"/>
                </a:cubicBezTo>
                <a:cubicBezTo>
                  <a:pt x="6415" y="20698"/>
                  <a:pt x="7497" y="21106"/>
                  <a:pt x="8576" y="21520"/>
                </a:cubicBezTo>
                <a:cubicBezTo>
                  <a:pt x="8757" y="21589"/>
                  <a:pt x="8847" y="21563"/>
                  <a:pt x="8944" y="21383"/>
                </a:cubicBezTo>
                <a:cubicBezTo>
                  <a:pt x="9241" y="20834"/>
                  <a:pt x="9562" y="20299"/>
                  <a:pt x="9871" y="19757"/>
                </a:cubicBezTo>
                <a:cubicBezTo>
                  <a:pt x="9985" y="19558"/>
                  <a:pt x="10110" y="19452"/>
                  <a:pt x="10378" y="19481"/>
                </a:cubicBezTo>
                <a:cubicBezTo>
                  <a:pt x="10828" y="19528"/>
                  <a:pt x="11291" y="19534"/>
                  <a:pt x="11737" y="19445"/>
                </a:cubicBezTo>
                <a:cubicBezTo>
                  <a:pt x="12009" y="19391"/>
                  <a:pt x="12126" y="19505"/>
                  <a:pt x="12252" y="19698"/>
                </a:cubicBezTo>
                <a:cubicBezTo>
                  <a:pt x="12593" y="20221"/>
                  <a:pt x="12952" y="20733"/>
                  <a:pt x="13290" y="21259"/>
                </a:cubicBezTo>
                <a:cubicBezTo>
                  <a:pt x="13387" y="21411"/>
                  <a:pt x="13463" y="21432"/>
                  <a:pt x="13628" y="21356"/>
                </a:cubicBezTo>
                <a:cubicBezTo>
                  <a:pt x="14687" y="20866"/>
                  <a:pt x="15750" y="20382"/>
                  <a:pt x="16819" y="19912"/>
                </a:cubicBezTo>
                <a:cubicBezTo>
                  <a:pt x="17012" y="19827"/>
                  <a:pt x="17018" y="19738"/>
                  <a:pt x="16967" y="19560"/>
                </a:cubicBezTo>
                <a:cubicBezTo>
                  <a:pt x="16791" y="18948"/>
                  <a:pt x="16644" y="18329"/>
                  <a:pt x="16469" y="17716"/>
                </a:cubicBezTo>
                <a:cubicBezTo>
                  <a:pt x="16412" y="17519"/>
                  <a:pt x="16433" y="17386"/>
                  <a:pt x="16600" y="17250"/>
                </a:cubicBezTo>
                <a:cubicBezTo>
                  <a:pt x="16971" y="16946"/>
                  <a:pt x="17305" y="16598"/>
                  <a:pt x="17584" y="16209"/>
                </a:cubicBezTo>
                <a:cubicBezTo>
                  <a:pt x="17730" y="16006"/>
                  <a:pt x="17880" y="15980"/>
                  <a:pt x="18092" y="16024"/>
                </a:cubicBezTo>
                <a:cubicBezTo>
                  <a:pt x="18703" y="16151"/>
                  <a:pt x="19318" y="16260"/>
                  <a:pt x="19926" y="16398"/>
                </a:cubicBezTo>
                <a:cubicBezTo>
                  <a:pt x="20121" y="16442"/>
                  <a:pt x="20207" y="16404"/>
                  <a:pt x="20276" y="16218"/>
                </a:cubicBezTo>
                <a:cubicBezTo>
                  <a:pt x="20676" y="15133"/>
                  <a:pt x="21084" y="14050"/>
                  <a:pt x="21497" y="12970"/>
                </a:cubicBezTo>
                <a:cubicBezTo>
                  <a:pt x="21566" y="12790"/>
                  <a:pt x="21541" y="12697"/>
                  <a:pt x="21361" y="12600"/>
                </a:cubicBezTo>
                <a:cubicBezTo>
                  <a:pt x="20812" y="12303"/>
                  <a:pt x="20278" y="11982"/>
                  <a:pt x="19736" y="11674"/>
                </a:cubicBezTo>
                <a:cubicBezTo>
                  <a:pt x="19535" y="11559"/>
                  <a:pt x="19439" y="11431"/>
                  <a:pt x="19468" y="11163"/>
                </a:cubicBezTo>
                <a:cubicBezTo>
                  <a:pt x="19519" y="10701"/>
                  <a:pt x="19493" y="10230"/>
                  <a:pt x="19416" y="9768"/>
                </a:cubicBezTo>
                <a:cubicBezTo>
                  <a:pt x="19381" y="9559"/>
                  <a:pt x="19443" y="9442"/>
                  <a:pt x="19620" y="9328"/>
                </a:cubicBezTo>
                <a:cubicBezTo>
                  <a:pt x="20166" y="8978"/>
                  <a:pt x="20694" y="8603"/>
                  <a:pt x="21240" y="8252"/>
                </a:cubicBezTo>
                <a:cubicBezTo>
                  <a:pt x="21393" y="8154"/>
                  <a:pt x="21411" y="8075"/>
                  <a:pt x="21336" y="7912"/>
                </a:cubicBezTo>
                <a:cubicBezTo>
                  <a:pt x="20846" y="6851"/>
                  <a:pt x="20362" y="5788"/>
                  <a:pt x="19892" y="4718"/>
                </a:cubicBezTo>
                <a:cubicBezTo>
                  <a:pt x="19806" y="4523"/>
                  <a:pt x="19717" y="4523"/>
                  <a:pt x="19541" y="4574"/>
                </a:cubicBezTo>
                <a:cubicBezTo>
                  <a:pt x="18917" y="4751"/>
                  <a:pt x="18286" y="4905"/>
                  <a:pt x="17662" y="5080"/>
                </a:cubicBezTo>
                <a:cubicBezTo>
                  <a:pt x="17490" y="5129"/>
                  <a:pt x="17378" y="5103"/>
                  <a:pt x="17261" y="4959"/>
                </a:cubicBezTo>
                <a:cubicBezTo>
                  <a:pt x="16959" y="4585"/>
                  <a:pt x="16599" y="4263"/>
                  <a:pt x="16213" y="3983"/>
                </a:cubicBezTo>
                <a:cubicBezTo>
                  <a:pt x="16001" y="3828"/>
                  <a:pt x="15960" y="3672"/>
                  <a:pt x="16008" y="3442"/>
                </a:cubicBezTo>
                <a:cubicBezTo>
                  <a:pt x="16135" y="2831"/>
                  <a:pt x="16245" y="2217"/>
                  <a:pt x="16383" y="1609"/>
                </a:cubicBezTo>
                <a:cubicBezTo>
                  <a:pt x="16428" y="1413"/>
                  <a:pt x="16387" y="1327"/>
                  <a:pt x="16201" y="1258"/>
                </a:cubicBezTo>
                <a:cubicBezTo>
                  <a:pt x="15118" y="858"/>
                  <a:pt x="14036" y="450"/>
                  <a:pt x="12956" y="36"/>
                </a:cubicBezTo>
                <a:cubicBezTo>
                  <a:pt x="12911" y="19"/>
                  <a:pt x="12873" y="7"/>
                  <a:pt x="12837" y="2"/>
                </a:cubicBezTo>
                <a:close/>
                <a:moveTo>
                  <a:pt x="10766" y="5818"/>
                </a:moveTo>
                <a:cubicBezTo>
                  <a:pt x="13503" y="5818"/>
                  <a:pt x="15722" y="8039"/>
                  <a:pt x="15722" y="10778"/>
                </a:cubicBezTo>
                <a:cubicBezTo>
                  <a:pt x="15722" y="13517"/>
                  <a:pt x="13503" y="15738"/>
                  <a:pt x="10766" y="15738"/>
                </a:cubicBezTo>
                <a:cubicBezTo>
                  <a:pt x="8030" y="15738"/>
                  <a:pt x="5810" y="13517"/>
                  <a:pt x="5810" y="10778"/>
                </a:cubicBezTo>
                <a:cubicBezTo>
                  <a:pt x="5810" y="8039"/>
                  <a:pt x="8030" y="5818"/>
                  <a:pt x="10766" y="5818"/>
                </a:cubicBezTo>
                <a:close/>
              </a:path>
            </a:pathLst>
          </a:custGeom>
          <a:solidFill>
            <a:srgbClr val="0077C8"/>
          </a:solidFill>
          <a:ln w="12700">
            <a:miter lim="400000"/>
          </a:ln>
        </p:spPr>
        <p:txBody>
          <a:bodyPr lIns="36286" tIns="36286" rIns="36286" bIns="36286" anchor="ctr"/>
          <a:lstStyle/>
          <a:p>
            <a:pPr defTabSz="5896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86"/>
          </a:p>
        </p:txBody>
      </p:sp>
      <p:sp>
        <p:nvSpPr>
          <p:cNvPr id="16" name="Шестеренка"/>
          <p:cNvSpPr/>
          <p:nvPr/>
        </p:nvSpPr>
        <p:spPr>
          <a:xfrm>
            <a:off x="1824186" y="1951614"/>
            <a:ext cx="353717" cy="3537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2" h="21555" extrusionOk="0">
                <a:moveTo>
                  <a:pt x="12837" y="2"/>
                </a:moveTo>
                <a:cubicBezTo>
                  <a:pt x="12731" y="-11"/>
                  <a:pt x="12661" y="38"/>
                  <a:pt x="12588" y="172"/>
                </a:cubicBezTo>
                <a:cubicBezTo>
                  <a:pt x="12292" y="721"/>
                  <a:pt x="11969" y="1258"/>
                  <a:pt x="11661" y="1801"/>
                </a:cubicBezTo>
                <a:cubicBezTo>
                  <a:pt x="11547" y="2001"/>
                  <a:pt x="11418" y="2099"/>
                  <a:pt x="11153" y="2073"/>
                </a:cubicBezTo>
                <a:cubicBezTo>
                  <a:pt x="10691" y="2028"/>
                  <a:pt x="10220" y="2032"/>
                  <a:pt x="9759" y="2112"/>
                </a:cubicBezTo>
                <a:cubicBezTo>
                  <a:pt x="9550" y="2148"/>
                  <a:pt x="9432" y="2095"/>
                  <a:pt x="9318" y="1917"/>
                </a:cubicBezTo>
                <a:cubicBezTo>
                  <a:pt x="8969" y="1370"/>
                  <a:pt x="8594" y="841"/>
                  <a:pt x="8243" y="295"/>
                </a:cubicBezTo>
                <a:cubicBezTo>
                  <a:pt x="8145" y="142"/>
                  <a:pt x="8068" y="122"/>
                  <a:pt x="7905" y="198"/>
                </a:cubicBezTo>
                <a:cubicBezTo>
                  <a:pt x="6845" y="688"/>
                  <a:pt x="5781" y="1174"/>
                  <a:pt x="4712" y="1644"/>
                </a:cubicBezTo>
                <a:cubicBezTo>
                  <a:pt x="4517" y="1730"/>
                  <a:pt x="4517" y="1820"/>
                  <a:pt x="4567" y="1996"/>
                </a:cubicBezTo>
                <a:cubicBezTo>
                  <a:pt x="4742" y="2608"/>
                  <a:pt x="4890" y="3227"/>
                  <a:pt x="5065" y="3839"/>
                </a:cubicBezTo>
                <a:cubicBezTo>
                  <a:pt x="5122" y="4038"/>
                  <a:pt x="5098" y="4170"/>
                  <a:pt x="4932" y="4306"/>
                </a:cubicBezTo>
                <a:cubicBezTo>
                  <a:pt x="4561" y="4610"/>
                  <a:pt x="4227" y="4959"/>
                  <a:pt x="3950" y="5348"/>
                </a:cubicBezTo>
                <a:cubicBezTo>
                  <a:pt x="3802" y="5555"/>
                  <a:pt x="3648" y="5573"/>
                  <a:pt x="3439" y="5530"/>
                </a:cubicBezTo>
                <a:cubicBezTo>
                  <a:pt x="2827" y="5405"/>
                  <a:pt x="2213" y="5295"/>
                  <a:pt x="1605" y="5156"/>
                </a:cubicBezTo>
                <a:cubicBezTo>
                  <a:pt x="1409" y="5111"/>
                  <a:pt x="1325" y="5153"/>
                  <a:pt x="1257" y="5338"/>
                </a:cubicBezTo>
                <a:cubicBezTo>
                  <a:pt x="856" y="6423"/>
                  <a:pt x="449" y="7506"/>
                  <a:pt x="35" y="8586"/>
                </a:cubicBezTo>
                <a:cubicBezTo>
                  <a:pt x="-34" y="8767"/>
                  <a:pt x="-6" y="8857"/>
                  <a:pt x="173" y="8954"/>
                </a:cubicBezTo>
                <a:cubicBezTo>
                  <a:pt x="722" y="9251"/>
                  <a:pt x="1256" y="9574"/>
                  <a:pt x="1798" y="9882"/>
                </a:cubicBezTo>
                <a:cubicBezTo>
                  <a:pt x="2001" y="9997"/>
                  <a:pt x="2093" y="10127"/>
                  <a:pt x="2064" y="10392"/>
                </a:cubicBezTo>
                <a:cubicBezTo>
                  <a:pt x="2014" y="10855"/>
                  <a:pt x="2039" y="11326"/>
                  <a:pt x="2116" y="11788"/>
                </a:cubicBezTo>
                <a:cubicBezTo>
                  <a:pt x="2151" y="11998"/>
                  <a:pt x="2089" y="12115"/>
                  <a:pt x="1913" y="12228"/>
                </a:cubicBezTo>
                <a:cubicBezTo>
                  <a:pt x="1367" y="12578"/>
                  <a:pt x="837" y="12953"/>
                  <a:pt x="291" y="13303"/>
                </a:cubicBezTo>
                <a:cubicBezTo>
                  <a:pt x="136" y="13403"/>
                  <a:pt x="124" y="13482"/>
                  <a:pt x="199" y="13643"/>
                </a:cubicBezTo>
                <a:cubicBezTo>
                  <a:pt x="688" y="14705"/>
                  <a:pt x="1172" y="15768"/>
                  <a:pt x="1642" y="16837"/>
                </a:cubicBezTo>
                <a:cubicBezTo>
                  <a:pt x="1728" y="17034"/>
                  <a:pt x="1818" y="17032"/>
                  <a:pt x="1994" y="16982"/>
                </a:cubicBezTo>
                <a:cubicBezTo>
                  <a:pt x="2605" y="16807"/>
                  <a:pt x="3223" y="16651"/>
                  <a:pt x="3839" y="16489"/>
                </a:cubicBezTo>
                <a:cubicBezTo>
                  <a:pt x="3930" y="16465"/>
                  <a:pt x="4023" y="16451"/>
                  <a:pt x="4118" y="16432"/>
                </a:cubicBezTo>
                <a:cubicBezTo>
                  <a:pt x="4164" y="16485"/>
                  <a:pt x="4202" y="16532"/>
                  <a:pt x="4241" y="16576"/>
                </a:cubicBezTo>
                <a:cubicBezTo>
                  <a:pt x="4568" y="16944"/>
                  <a:pt x="4922" y="17287"/>
                  <a:pt x="5319" y="17573"/>
                </a:cubicBezTo>
                <a:cubicBezTo>
                  <a:pt x="5534" y="17728"/>
                  <a:pt x="5572" y="17885"/>
                  <a:pt x="5524" y="18114"/>
                </a:cubicBezTo>
                <a:cubicBezTo>
                  <a:pt x="5398" y="18725"/>
                  <a:pt x="5287" y="19339"/>
                  <a:pt x="5149" y="19947"/>
                </a:cubicBezTo>
                <a:cubicBezTo>
                  <a:pt x="5105" y="20142"/>
                  <a:pt x="5145" y="20229"/>
                  <a:pt x="5331" y="20297"/>
                </a:cubicBezTo>
                <a:cubicBezTo>
                  <a:pt x="6415" y="20698"/>
                  <a:pt x="7497" y="21106"/>
                  <a:pt x="8576" y="21520"/>
                </a:cubicBezTo>
                <a:cubicBezTo>
                  <a:pt x="8757" y="21589"/>
                  <a:pt x="8847" y="21563"/>
                  <a:pt x="8944" y="21383"/>
                </a:cubicBezTo>
                <a:cubicBezTo>
                  <a:pt x="9241" y="20834"/>
                  <a:pt x="9562" y="20299"/>
                  <a:pt x="9871" y="19757"/>
                </a:cubicBezTo>
                <a:cubicBezTo>
                  <a:pt x="9985" y="19558"/>
                  <a:pt x="10110" y="19452"/>
                  <a:pt x="10378" y="19481"/>
                </a:cubicBezTo>
                <a:cubicBezTo>
                  <a:pt x="10828" y="19528"/>
                  <a:pt x="11291" y="19534"/>
                  <a:pt x="11737" y="19445"/>
                </a:cubicBezTo>
                <a:cubicBezTo>
                  <a:pt x="12009" y="19391"/>
                  <a:pt x="12126" y="19505"/>
                  <a:pt x="12252" y="19698"/>
                </a:cubicBezTo>
                <a:cubicBezTo>
                  <a:pt x="12593" y="20221"/>
                  <a:pt x="12952" y="20733"/>
                  <a:pt x="13290" y="21259"/>
                </a:cubicBezTo>
                <a:cubicBezTo>
                  <a:pt x="13387" y="21411"/>
                  <a:pt x="13463" y="21432"/>
                  <a:pt x="13628" y="21356"/>
                </a:cubicBezTo>
                <a:cubicBezTo>
                  <a:pt x="14687" y="20866"/>
                  <a:pt x="15750" y="20382"/>
                  <a:pt x="16819" y="19912"/>
                </a:cubicBezTo>
                <a:cubicBezTo>
                  <a:pt x="17012" y="19827"/>
                  <a:pt x="17018" y="19738"/>
                  <a:pt x="16967" y="19560"/>
                </a:cubicBezTo>
                <a:cubicBezTo>
                  <a:pt x="16791" y="18948"/>
                  <a:pt x="16644" y="18329"/>
                  <a:pt x="16469" y="17716"/>
                </a:cubicBezTo>
                <a:cubicBezTo>
                  <a:pt x="16412" y="17519"/>
                  <a:pt x="16433" y="17386"/>
                  <a:pt x="16600" y="17250"/>
                </a:cubicBezTo>
                <a:cubicBezTo>
                  <a:pt x="16971" y="16946"/>
                  <a:pt x="17305" y="16598"/>
                  <a:pt x="17584" y="16209"/>
                </a:cubicBezTo>
                <a:cubicBezTo>
                  <a:pt x="17730" y="16006"/>
                  <a:pt x="17880" y="15980"/>
                  <a:pt x="18092" y="16024"/>
                </a:cubicBezTo>
                <a:cubicBezTo>
                  <a:pt x="18703" y="16151"/>
                  <a:pt x="19318" y="16260"/>
                  <a:pt x="19926" y="16398"/>
                </a:cubicBezTo>
                <a:cubicBezTo>
                  <a:pt x="20121" y="16442"/>
                  <a:pt x="20207" y="16404"/>
                  <a:pt x="20276" y="16218"/>
                </a:cubicBezTo>
                <a:cubicBezTo>
                  <a:pt x="20676" y="15133"/>
                  <a:pt x="21084" y="14050"/>
                  <a:pt x="21497" y="12970"/>
                </a:cubicBezTo>
                <a:cubicBezTo>
                  <a:pt x="21566" y="12790"/>
                  <a:pt x="21541" y="12697"/>
                  <a:pt x="21361" y="12600"/>
                </a:cubicBezTo>
                <a:cubicBezTo>
                  <a:pt x="20812" y="12303"/>
                  <a:pt x="20278" y="11982"/>
                  <a:pt x="19736" y="11674"/>
                </a:cubicBezTo>
                <a:cubicBezTo>
                  <a:pt x="19535" y="11559"/>
                  <a:pt x="19439" y="11431"/>
                  <a:pt x="19468" y="11163"/>
                </a:cubicBezTo>
                <a:cubicBezTo>
                  <a:pt x="19519" y="10701"/>
                  <a:pt x="19493" y="10230"/>
                  <a:pt x="19416" y="9768"/>
                </a:cubicBezTo>
                <a:cubicBezTo>
                  <a:pt x="19381" y="9559"/>
                  <a:pt x="19443" y="9442"/>
                  <a:pt x="19620" y="9328"/>
                </a:cubicBezTo>
                <a:cubicBezTo>
                  <a:pt x="20166" y="8978"/>
                  <a:pt x="20694" y="8603"/>
                  <a:pt x="21240" y="8252"/>
                </a:cubicBezTo>
                <a:cubicBezTo>
                  <a:pt x="21393" y="8154"/>
                  <a:pt x="21411" y="8075"/>
                  <a:pt x="21336" y="7912"/>
                </a:cubicBezTo>
                <a:cubicBezTo>
                  <a:pt x="20846" y="6851"/>
                  <a:pt x="20362" y="5788"/>
                  <a:pt x="19892" y="4718"/>
                </a:cubicBezTo>
                <a:cubicBezTo>
                  <a:pt x="19806" y="4523"/>
                  <a:pt x="19717" y="4523"/>
                  <a:pt x="19541" y="4574"/>
                </a:cubicBezTo>
                <a:cubicBezTo>
                  <a:pt x="18917" y="4751"/>
                  <a:pt x="18286" y="4905"/>
                  <a:pt x="17662" y="5080"/>
                </a:cubicBezTo>
                <a:cubicBezTo>
                  <a:pt x="17490" y="5129"/>
                  <a:pt x="17378" y="5103"/>
                  <a:pt x="17261" y="4959"/>
                </a:cubicBezTo>
                <a:cubicBezTo>
                  <a:pt x="16959" y="4585"/>
                  <a:pt x="16599" y="4263"/>
                  <a:pt x="16213" y="3983"/>
                </a:cubicBezTo>
                <a:cubicBezTo>
                  <a:pt x="16001" y="3828"/>
                  <a:pt x="15960" y="3672"/>
                  <a:pt x="16008" y="3442"/>
                </a:cubicBezTo>
                <a:cubicBezTo>
                  <a:pt x="16135" y="2831"/>
                  <a:pt x="16245" y="2217"/>
                  <a:pt x="16383" y="1609"/>
                </a:cubicBezTo>
                <a:cubicBezTo>
                  <a:pt x="16428" y="1413"/>
                  <a:pt x="16387" y="1327"/>
                  <a:pt x="16201" y="1258"/>
                </a:cubicBezTo>
                <a:cubicBezTo>
                  <a:pt x="15118" y="858"/>
                  <a:pt x="14036" y="450"/>
                  <a:pt x="12956" y="36"/>
                </a:cubicBezTo>
                <a:cubicBezTo>
                  <a:pt x="12911" y="19"/>
                  <a:pt x="12873" y="7"/>
                  <a:pt x="12837" y="2"/>
                </a:cubicBezTo>
                <a:close/>
                <a:moveTo>
                  <a:pt x="10766" y="5818"/>
                </a:moveTo>
                <a:cubicBezTo>
                  <a:pt x="13503" y="5818"/>
                  <a:pt x="15722" y="8039"/>
                  <a:pt x="15722" y="10778"/>
                </a:cubicBezTo>
                <a:cubicBezTo>
                  <a:pt x="15722" y="13517"/>
                  <a:pt x="13503" y="15738"/>
                  <a:pt x="10766" y="15738"/>
                </a:cubicBezTo>
                <a:cubicBezTo>
                  <a:pt x="8030" y="15738"/>
                  <a:pt x="5810" y="13517"/>
                  <a:pt x="5810" y="10778"/>
                </a:cubicBezTo>
                <a:cubicBezTo>
                  <a:pt x="5810" y="8039"/>
                  <a:pt x="8030" y="5818"/>
                  <a:pt x="10766" y="5818"/>
                </a:cubicBezTo>
                <a:close/>
              </a:path>
            </a:pathLst>
          </a:custGeom>
          <a:solidFill>
            <a:srgbClr val="0077C8"/>
          </a:solidFill>
          <a:ln w="12700">
            <a:miter lim="400000"/>
          </a:ln>
        </p:spPr>
        <p:txBody>
          <a:bodyPr lIns="36286" tIns="36286" rIns="36286" bIns="36286" anchor="ctr"/>
          <a:lstStyle/>
          <a:p>
            <a:pPr defTabSz="5896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86"/>
          </a:p>
        </p:txBody>
      </p:sp>
    </p:spTree>
    <p:extLst>
      <p:ext uri="{BB962C8B-B14F-4D97-AF65-F5344CB8AC3E}">
        <p14:creationId xmlns:p14="http://schemas.microsoft.com/office/powerpoint/2010/main" val="227233727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scott-webb-_JpQfgcCa2o-unsplash (1).jpg" descr="scott-webb-_JpQfgcCa2o-unsplash (1).jpg"/>
          <p:cNvPicPr>
            <a:picLocks noChangeAspect="1"/>
          </p:cNvPicPr>
          <p:nvPr/>
        </p:nvPicPr>
        <p:blipFill rotWithShape="1">
          <a:blip r:embed="rId2"/>
          <a:srcRect l="20725" t="434" r="20723" b="2049"/>
          <a:stretch/>
        </p:blipFill>
        <p:spPr>
          <a:xfrm>
            <a:off x="0" y="8305"/>
            <a:ext cx="9906000" cy="6849695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Рисунок 44" descr="Рисунок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740" y="694794"/>
            <a:ext cx="511078" cy="51107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621" y="1341795"/>
            <a:ext cx="552739" cy="446503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819" y="5333376"/>
            <a:ext cx="629879" cy="353786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Прямоугольник 45"/>
          <p:cNvSpPr/>
          <p:nvPr/>
        </p:nvSpPr>
        <p:spPr>
          <a:xfrm>
            <a:off x="1148990" y="1341795"/>
            <a:ext cx="3884535" cy="532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29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с постановлениями </a:t>
            </a:r>
          </a:p>
          <a:p>
            <a:r>
              <a:rPr lang="ru-RU" sz="1429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Правительства Российской Федерации</a:t>
            </a:r>
            <a:endParaRPr lang="ru-RU" sz="1143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81000" y="42324"/>
            <a:ext cx="4572000" cy="4879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571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Подзаконные акты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Изображение" descr="Изображе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6170" y="56860"/>
            <a:ext cx="1268855" cy="30691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Кружок"/>
          <p:cNvSpPr/>
          <p:nvPr/>
        </p:nvSpPr>
        <p:spPr>
          <a:xfrm>
            <a:off x="4912739" y="363776"/>
            <a:ext cx="2164739" cy="2187349"/>
          </a:xfrm>
          <a:prstGeom prst="ellipse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36286" tIns="36286" rIns="36286" bIns="36286" anchor="ctr"/>
          <a:lstStyle/>
          <a:p>
            <a:pPr algn="ctr" defTabSz="5896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ru-RU" sz="2286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</a:t>
            </a:r>
            <a:r>
              <a:rPr lang="ru-RU" sz="1429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постановлений </a:t>
            </a:r>
          </a:p>
          <a:p>
            <a:pPr algn="ctr" defTabSz="5896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ru-RU" sz="2286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</a:p>
          <a:p>
            <a:pPr algn="ctr" defTabSz="5896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ru-RU" sz="1429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приказ</a:t>
            </a:r>
            <a:endParaRPr sz="1429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"/>
          <p:cNvSpPr/>
          <p:nvPr/>
        </p:nvSpPr>
        <p:spPr>
          <a:xfrm>
            <a:off x="754713" y="795186"/>
            <a:ext cx="788555" cy="98149"/>
          </a:xfrm>
          <a:prstGeom prst="rect">
            <a:avLst/>
          </a:prstGeom>
          <a:gradFill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</a:gradFill>
          <a:ln w="12700">
            <a:miter lim="400000"/>
          </a:ln>
        </p:spPr>
        <p:txBody>
          <a:bodyPr lIns="36286" tIns="36286" rIns="36286" bIns="36286" anchor="ctr"/>
          <a:lstStyle/>
          <a:p>
            <a:pPr defTabSz="5896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86"/>
          </a:p>
        </p:txBody>
      </p:sp>
      <p:sp>
        <p:nvSpPr>
          <p:cNvPr id="17" name="Прямоугольник 16"/>
          <p:cNvSpPr/>
          <p:nvPr/>
        </p:nvSpPr>
        <p:spPr>
          <a:xfrm>
            <a:off x="7117741" y="1205872"/>
            <a:ext cx="2549916" cy="388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2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Принято: </a:t>
            </a:r>
            <a:endParaRPr lang="ru-RU" sz="962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962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ru-RU" sz="962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постановлений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33326" y="5687161"/>
            <a:ext cx="24087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4111" indent="-204111">
              <a:buFont typeface="Arial" panose="020B0604020202020204" pitchFamily="34" charset="0"/>
              <a:buChar char="•"/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Рабочая группа с федеральными органами исполнительной власти (10 массовых)</a:t>
            </a:r>
          </a:p>
          <a:p>
            <a:pPr marL="204111" indent="-204111">
              <a:buFont typeface="Arial" panose="020B0604020202020204" pitchFamily="34" charset="0"/>
              <a:buChar char="•"/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Рабочая группа с субъектами Российской Федерации</a:t>
            </a:r>
          </a:p>
        </p:txBody>
      </p:sp>
      <p:sp>
        <p:nvSpPr>
          <p:cNvPr id="19" name="Прямоугольник"/>
          <p:cNvSpPr/>
          <p:nvPr/>
        </p:nvSpPr>
        <p:spPr>
          <a:xfrm>
            <a:off x="8186169" y="1174080"/>
            <a:ext cx="1133046" cy="262624"/>
          </a:xfrm>
          <a:prstGeom prst="rect">
            <a:avLst/>
          </a:prstGeom>
          <a:solidFill>
            <a:srgbClr val="0077C8"/>
          </a:solidFill>
          <a:ln w="12700">
            <a:miter lim="400000"/>
          </a:ln>
        </p:spPr>
        <p:txBody>
          <a:bodyPr lIns="36286" tIns="36286" rIns="36286" bIns="36286" anchor="ctr"/>
          <a:lstStyle/>
          <a:p>
            <a:pPr defTabSz="5896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ru-RU" sz="142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2020 году</a:t>
            </a:r>
            <a:endParaRPr sz="1429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42556" y="5487222"/>
            <a:ext cx="2549916" cy="240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2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рабочих групп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17741" y="1770720"/>
            <a:ext cx="2549916" cy="536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2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Принятие: </a:t>
            </a:r>
          </a:p>
          <a:p>
            <a:r>
              <a:rPr lang="ru-RU" sz="962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10постановлений</a:t>
            </a:r>
            <a:endParaRPr lang="ru-RU" sz="962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962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приказа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33620" y="1982480"/>
            <a:ext cx="4379119" cy="388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2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Приоритетные акты рассматриваются на площадках Государственной Думы и Совета Федерации</a:t>
            </a:r>
            <a:endParaRPr lang="ru-RU" sz="1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68598" y="2831524"/>
            <a:ext cx="3377357" cy="388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2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более 50 положений о федеральных видах государственного контроля (надзора)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Прямоугольник"/>
          <p:cNvSpPr/>
          <p:nvPr/>
        </p:nvSpPr>
        <p:spPr>
          <a:xfrm>
            <a:off x="643630" y="2499596"/>
            <a:ext cx="3115681" cy="51529"/>
          </a:xfrm>
          <a:prstGeom prst="rect">
            <a:avLst/>
          </a:prstGeom>
          <a:gradFill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6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" name="Прямоугольник"/>
          <p:cNvSpPr/>
          <p:nvPr/>
        </p:nvSpPr>
        <p:spPr>
          <a:xfrm>
            <a:off x="8186169" y="1768099"/>
            <a:ext cx="1133046" cy="262624"/>
          </a:xfrm>
          <a:prstGeom prst="rect">
            <a:avLst/>
          </a:prstGeom>
          <a:solidFill>
            <a:srgbClr val="0077C8"/>
          </a:solidFill>
          <a:ln w="12700">
            <a:miter lim="400000"/>
          </a:ln>
        </p:spPr>
        <p:txBody>
          <a:bodyPr lIns="36286" tIns="36286" rIns="36286" bIns="36286" anchor="ctr"/>
          <a:lstStyle/>
          <a:p>
            <a:pPr defTabSz="5896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ru-RU" sz="142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2021 году</a:t>
            </a:r>
            <a:endParaRPr sz="1429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86360" y="4301493"/>
            <a:ext cx="2549916" cy="388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2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массовых видов контроля (надзора)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10116" y="3529144"/>
            <a:ext cx="4675605" cy="2159309"/>
          </a:xfrm>
          <a:prstGeom prst="rect">
            <a:avLst/>
          </a:prstGeom>
          <a:noFill/>
          <a:ln w="22225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714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Принят </a:t>
            </a:r>
            <a:r>
              <a:rPr lang="ru-RU" sz="962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(вступает </a:t>
            </a:r>
            <a:r>
              <a:rPr lang="ru-RU" sz="962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силу с 01.01.2021) </a:t>
            </a:r>
            <a:endParaRPr lang="ru-RU" sz="962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143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14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 особенностях формирования ежегодных планов проведения плановых проверок …»  </a:t>
            </a:r>
          </a:p>
          <a:p>
            <a:pPr algn="just"/>
            <a:r>
              <a:rPr lang="ru-RU" sz="114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429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продление моратория для проверок малого бизнеса</a:t>
            </a:r>
            <a:r>
              <a:rPr lang="ru-RU" sz="114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endParaRPr lang="ru-RU" sz="1143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429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29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Распространяется на: </a:t>
            </a:r>
          </a:p>
          <a:p>
            <a:pPr algn="ctr"/>
            <a:r>
              <a:rPr lang="ru-RU" sz="1429" b="1" u="sng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200 000 </a:t>
            </a:r>
            <a:r>
              <a:rPr lang="ru-RU" sz="1429" u="sng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субъектов МСП</a:t>
            </a:r>
          </a:p>
          <a:p>
            <a:pPr algn="just"/>
            <a:endParaRPr lang="ru-RU" sz="1143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1143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33620" y="3645466"/>
            <a:ext cx="4128598" cy="61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43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связи с принятием закона-спутника ФОИВ предстоит разработка положений о вида контроля и согласование</a:t>
            </a:r>
            <a:br>
              <a:rPr lang="ru-RU" sz="1143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143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Минэкономразвития России</a:t>
            </a:r>
          </a:p>
        </p:txBody>
      </p:sp>
      <p:sp>
        <p:nvSpPr>
          <p:cNvPr id="31" name="Фигура"/>
          <p:cNvSpPr/>
          <p:nvPr/>
        </p:nvSpPr>
        <p:spPr>
          <a:xfrm>
            <a:off x="603819" y="2889143"/>
            <a:ext cx="412341" cy="5442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0" y="1543"/>
                </a:moveTo>
                <a:lnTo>
                  <a:pt x="15134" y="1543"/>
                </a:lnTo>
                <a:cubicBezTo>
                  <a:pt x="14951" y="1098"/>
                  <a:pt x="14614" y="711"/>
                  <a:pt x="14167" y="436"/>
                </a:cubicBezTo>
                <a:cubicBezTo>
                  <a:pt x="13725" y="163"/>
                  <a:pt x="13186" y="0"/>
                  <a:pt x="12600" y="0"/>
                </a:cubicBezTo>
                <a:lnTo>
                  <a:pt x="9000" y="0"/>
                </a:lnTo>
                <a:cubicBezTo>
                  <a:pt x="8414" y="0"/>
                  <a:pt x="7875" y="163"/>
                  <a:pt x="7433" y="436"/>
                </a:cubicBezTo>
                <a:cubicBezTo>
                  <a:pt x="6986" y="711"/>
                  <a:pt x="6649" y="1098"/>
                  <a:pt x="6466" y="1543"/>
                </a:cubicBezTo>
                <a:lnTo>
                  <a:pt x="2700" y="1543"/>
                </a:lnTo>
                <a:cubicBezTo>
                  <a:pt x="1956" y="1543"/>
                  <a:pt x="1281" y="1802"/>
                  <a:pt x="792" y="2222"/>
                </a:cubicBezTo>
                <a:cubicBezTo>
                  <a:pt x="303" y="2641"/>
                  <a:pt x="0" y="3219"/>
                  <a:pt x="0" y="3857"/>
                </a:cubicBezTo>
                <a:lnTo>
                  <a:pt x="0" y="19286"/>
                </a:lnTo>
                <a:cubicBezTo>
                  <a:pt x="0" y="19924"/>
                  <a:pt x="303" y="20502"/>
                  <a:pt x="792" y="20921"/>
                </a:cubicBezTo>
                <a:cubicBezTo>
                  <a:pt x="1281" y="21340"/>
                  <a:pt x="1956" y="21600"/>
                  <a:pt x="2700" y="21600"/>
                </a:cubicBezTo>
                <a:lnTo>
                  <a:pt x="18900" y="21600"/>
                </a:lnTo>
                <a:cubicBezTo>
                  <a:pt x="19644" y="21600"/>
                  <a:pt x="20319" y="21340"/>
                  <a:pt x="20808" y="20921"/>
                </a:cubicBezTo>
                <a:cubicBezTo>
                  <a:pt x="21297" y="20502"/>
                  <a:pt x="21600" y="19924"/>
                  <a:pt x="21600" y="19286"/>
                </a:cubicBezTo>
                <a:lnTo>
                  <a:pt x="21600" y="3857"/>
                </a:lnTo>
                <a:cubicBezTo>
                  <a:pt x="21600" y="3219"/>
                  <a:pt x="21297" y="2641"/>
                  <a:pt x="20808" y="2222"/>
                </a:cubicBezTo>
                <a:cubicBezTo>
                  <a:pt x="20319" y="1802"/>
                  <a:pt x="19644" y="1543"/>
                  <a:pt x="18900" y="1543"/>
                </a:cubicBezTo>
                <a:close/>
                <a:moveTo>
                  <a:pt x="9000" y="1543"/>
                </a:moveTo>
                <a:lnTo>
                  <a:pt x="12600" y="1543"/>
                </a:lnTo>
                <a:cubicBezTo>
                  <a:pt x="13097" y="1543"/>
                  <a:pt x="13500" y="1888"/>
                  <a:pt x="13500" y="2314"/>
                </a:cubicBezTo>
                <a:cubicBezTo>
                  <a:pt x="13500" y="2740"/>
                  <a:pt x="13097" y="3086"/>
                  <a:pt x="12600" y="3086"/>
                </a:cubicBezTo>
                <a:lnTo>
                  <a:pt x="9000" y="3086"/>
                </a:lnTo>
                <a:cubicBezTo>
                  <a:pt x="8503" y="3086"/>
                  <a:pt x="8100" y="2740"/>
                  <a:pt x="8100" y="2314"/>
                </a:cubicBezTo>
                <a:cubicBezTo>
                  <a:pt x="8100" y="1888"/>
                  <a:pt x="8503" y="1543"/>
                  <a:pt x="9000" y="1543"/>
                </a:cubicBezTo>
                <a:close/>
                <a:moveTo>
                  <a:pt x="7920" y="15891"/>
                </a:moveTo>
                <a:lnTo>
                  <a:pt x="6300" y="17743"/>
                </a:lnTo>
                <a:cubicBezTo>
                  <a:pt x="5744" y="18379"/>
                  <a:pt x="5076" y="18735"/>
                  <a:pt x="4449" y="18734"/>
                </a:cubicBezTo>
                <a:cubicBezTo>
                  <a:pt x="4407" y="18734"/>
                  <a:pt x="4365" y="18733"/>
                  <a:pt x="4323" y="18730"/>
                </a:cubicBezTo>
                <a:cubicBezTo>
                  <a:pt x="3856" y="18695"/>
                  <a:pt x="3460" y="18459"/>
                  <a:pt x="3244" y="18088"/>
                </a:cubicBezTo>
                <a:lnTo>
                  <a:pt x="2794" y="17316"/>
                </a:lnTo>
                <a:cubicBezTo>
                  <a:pt x="2571" y="16935"/>
                  <a:pt x="2751" y="16472"/>
                  <a:pt x="3196" y="16281"/>
                </a:cubicBezTo>
                <a:cubicBezTo>
                  <a:pt x="3641" y="16090"/>
                  <a:pt x="4181" y="16245"/>
                  <a:pt x="4404" y="16626"/>
                </a:cubicBezTo>
                <a:lnTo>
                  <a:pt x="4641" y="17032"/>
                </a:lnTo>
                <a:cubicBezTo>
                  <a:pt x="4677" y="17002"/>
                  <a:pt x="4712" y="16970"/>
                  <a:pt x="4745" y="16938"/>
                </a:cubicBezTo>
                <a:cubicBezTo>
                  <a:pt x="4785" y="16899"/>
                  <a:pt x="4823" y="16858"/>
                  <a:pt x="4859" y="16816"/>
                </a:cubicBezTo>
                <a:lnTo>
                  <a:pt x="6480" y="14966"/>
                </a:lnTo>
                <a:cubicBezTo>
                  <a:pt x="6778" y="14625"/>
                  <a:pt x="7342" y="14556"/>
                  <a:pt x="7740" y="14811"/>
                </a:cubicBezTo>
                <a:cubicBezTo>
                  <a:pt x="8138" y="15067"/>
                  <a:pt x="8218" y="15551"/>
                  <a:pt x="7920" y="15891"/>
                </a:cubicBezTo>
                <a:close/>
                <a:moveTo>
                  <a:pt x="7920" y="11263"/>
                </a:moveTo>
                <a:lnTo>
                  <a:pt x="6300" y="13114"/>
                </a:lnTo>
                <a:cubicBezTo>
                  <a:pt x="5744" y="13750"/>
                  <a:pt x="5076" y="14107"/>
                  <a:pt x="4449" y="14106"/>
                </a:cubicBezTo>
                <a:cubicBezTo>
                  <a:pt x="4407" y="14105"/>
                  <a:pt x="4365" y="14104"/>
                  <a:pt x="4323" y="14101"/>
                </a:cubicBezTo>
                <a:cubicBezTo>
                  <a:pt x="3856" y="14066"/>
                  <a:pt x="3460" y="13830"/>
                  <a:pt x="3244" y="13459"/>
                </a:cubicBezTo>
                <a:lnTo>
                  <a:pt x="2794" y="12688"/>
                </a:lnTo>
                <a:cubicBezTo>
                  <a:pt x="2571" y="12307"/>
                  <a:pt x="2751" y="11843"/>
                  <a:pt x="3196" y="11652"/>
                </a:cubicBezTo>
                <a:cubicBezTo>
                  <a:pt x="3641" y="11462"/>
                  <a:pt x="4181" y="11616"/>
                  <a:pt x="4404" y="11997"/>
                </a:cubicBezTo>
                <a:lnTo>
                  <a:pt x="4641" y="12404"/>
                </a:lnTo>
                <a:cubicBezTo>
                  <a:pt x="4677" y="12373"/>
                  <a:pt x="4712" y="12342"/>
                  <a:pt x="4745" y="12309"/>
                </a:cubicBezTo>
                <a:cubicBezTo>
                  <a:pt x="4785" y="12270"/>
                  <a:pt x="4823" y="12230"/>
                  <a:pt x="4859" y="12188"/>
                </a:cubicBezTo>
                <a:lnTo>
                  <a:pt x="6480" y="10337"/>
                </a:lnTo>
                <a:cubicBezTo>
                  <a:pt x="6778" y="9996"/>
                  <a:pt x="7342" y="9927"/>
                  <a:pt x="7740" y="10183"/>
                </a:cubicBezTo>
                <a:cubicBezTo>
                  <a:pt x="8138" y="10438"/>
                  <a:pt x="8218" y="10922"/>
                  <a:pt x="7920" y="11263"/>
                </a:cubicBezTo>
                <a:close/>
                <a:moveTo>
                  <a:pt x="7673" y="6797"/>
                </a:moveTo>
                <a:lnTo>
                  <a:pt x="6300" y="8486"/>
                </a:lnTo>
                <a:cubicBezTo>
                  <a:pt x="5744" y="9121"/>
                  <a:pt x="5076" y="9478"/>
                  <a:pt x="4449" y="9477"/>
                </a:cubicBezTo>
                <a:cubicBezTo>
                  <a:pt x="4407" y="9477"/>
                  <a:pt x="4365" y="9476"/>
                  <a:pt x="4323" y="9472"/>
                </a:cubicBezTo>
                <a:cubicBezTo>
                  <a:pt x="3856" y="9437"/>
                  <a:pt x="3460" y="9202"/>
                  <a:pt x="3244" y="8831"/>
                </a:cubicBezTo>
                <a:lnTo>
                  <a:pt x="2794" y="8059"/>
                </a:lnTo>
                <a:cubicBezTo>
                  <a:pt x="2571" y="7678"/>
                  <a:pt x="2751" y="7215"/>
                  <a:pt x="3196" y="7024"/>
                </a:cubicBezTo>
                <a:cubicBezTo>
                  <a:pt x="3641" y="6833"/>
                  <a:pt x="4181" y="6988"/>
                  <a:pt x="4404" y="7369"/>
                </a:cubicBezTo>
                <a:lnTo>
                  <a:pt x="4641" y="7775"/>
                </a:lnTo>
                <a:cubicBezTo>
                  <a:pt x="4677" y="7745"/>
                  <a:pt x="4712" y="7713"/>
                  <a:pt x="4745" y="7681"/>
                </a:cubicBezTo>
                <a:cubicBezTo>
                  <a:pt x="4785" y="7641"/>
                  <a:pt x="4823" y="7601"/>
                  <a:pt x="4859" y="7559"/>
                </a:cubicBezTo>
                <a:lnTo>
                  <a:pt x="6480" y="5709"/>
                </a:lnTo>
                <a:cubicBezTo>
                  <a:pt x="6793" y="5394"/>
                  <a:pt x="7346" y="5360"/>
                  <a:pt x="7708" y="5633"/>
                </a:cubicBezTo>
                <a:cubicBezTo>
                  <a:pt x="8123" y="5945"/>
                  <a:pt x="8106" y="6503"/>
                  <a:pt x="7673" y="6797"/>
                </a:cubicBezTo>
                <a:close/>
                <a:moveTo>
                  <a:pt x="17100" y="18514"/>
                </a:moveTo>
                <a:lnTo>
                  <a:pt x="9900" y="18514"/>
                </a:lnTo>
                <a:cubicBezTo>
                  <a:pt x="9403" y="18514"/>
                  <a:pt x="9000" y="18169"/>
                  <a:pt x="9000" y="17743"/>
                </a:cubicBezTo>
                <a:cubicBezTo>
                  <a:pt x="9000" y="17317"/>
                  <a:pt x="9403" y="16971"/>
                  <a:pt x="9900" y="16971"/>
                </a:cubicBezTo>
                <a:lnTo>
                  <a:pt x="17100" y="16971"/>
                </a:lnTo>
                <a:cubicBezTo>
                  <a:pt x="17597" y="16971"/>
                  <a:pt x="18000" y="17317"/>
                  <a:pt x="18000" y="17743"/>
                </a:cubicBezTo>
                <a:cubicBezTo>
                  <a:pt x="18000" y="18169"/>
                  <a:pt x="17597" y="18514"/>
                  <a:pt x="17100" y="18514"/>
                </a:cubicBezTo>
                <a:close/>
                <a:moveTo>
                  <a:pt x="17100" y="13886"/>
                </a:moveTo>
                <a:lnTo>
                  <a:pt x="9900" y="13886"/>
                </a:lnTo>
                <a:cubicBezTo>
                  <a:pt x="9403" y="13886"/>
                  <a:pt x="9000" y="13540"/>
                  <a:pt x="9000" y="13114"/>
                </a:cubicBezTo>
                <a:cubicBezTo>
                  <a:pt x="9000" y="12688"/>
                  <a:pt x="9403" y="12343"/>
                  <a:pt x="9900" y="12343"/>
                </a:cubicBezTo>
                <a:lnTo>
                  <a:pt x="17100" y="12343"/>
                </a:lnTo>
                <a:cubicBezTo>
                  <a:pt x="17597" y="12343"/>
                  <a:pt x="18000" y="12688"/>
                  <a:pt x="18000" y="13114"/>
                </a:cubicBezTo>
                <a:cubicBezTo>
                  <a:pt x="18000" y="13540"/>
                  <a:pt x="17597" y="13886"/>
                  <a:pt x="17100" y="13886"/>
                </a:cubicBezTo>
                <a:close/>
                <a:moveTo>
                  <a:pt x="17100" y="9257"/>
                </a:moveTo>
                <a:lnTo>
                  <a:pt x="9900" y="9257"/>
                </a:lnTo>
                <a:cubicBezTo>
                  <a:pt x="9403" y="9257"/>
                  <a:pt x="9000" y="8912"/>
                  <a:pt x="9000" y="8486"/>
                </a:cubicBezTo>
                <a:cubicBezTo>
                  <a:pt x="9000" y="8060"/>
                  <a:pt x="9403" y="7714"/>
                  <a:pt x="9900" y="7714"/>
                </a:cubicBezTo>
                <a:lnTo>
                  <a:pt x="17100" y="7714"/>
                </a:lnTo>
                <a:cubicBezTo>
                  <a:pt x="17597" y="7714"/>
                  <a:pt x="18000" y="8060"/>
                  <a:pt x="18000" y="8486"/>
                </a:cubicBezTo>
                <a:cubicBezTo>
                  <a:pt x="18000" y="8912"/>
                  <a:pt x="17597" y="9257"/>
                  <a:pt x="17100" y="9257"/>
                </a:cubicBezTo>
                <a:close/>
              </a:path>
            </a:pathLst>
          </a:custGeom>
          <a:solidFill>
            <a:srgbClr val="0077C8"/>
          </a:solidFill>
          <a:ln w="12700">
            <a:miter lim="400000"/>
          </a:ln>
        </p:spPr>
        <p:txBody>
          <a:bodyPr lIns="36286" tIns="36286" rIns="36286" bIns="36286" anchor="ctr"/>
          <a:lstStyle/>
          <a:p>
            <a:pPr defTabSz="5896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86"/>
          </a:p>
        </p:txBody>
      </p:sp>
      <p:sp>
        <p:nvSpPr>
          <p:cNvPr id="34" name="Медаль"/>
          <p:cNvSpPr/>
          <p:nvPr/>
        </p:nvSpPr>
        <p:spPr>
          <a:xfrm>
            <a:off x="643630" y="4387082"/>
            <a:ext cx="338556" cy="354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8829" y="11271"/>
                </a:lnTo>
                <a:lnTo>
                  <a:pt x="12787" y="11271"/>
                </a:lnTo>
                <a:lnTo>
                  <a:pt x="5892" y="0"/>
                </a:lnTo>
                <a:lnTo>
                  <a:pt x="0" y="0"/>
                </a:lnTo>
                <a:close/>
                <a:moveTo>
                  <a:pt x="15706" y="0"/>
                </a:moveTo>
                <a:lnTo>
                  <a:pt x="10979" y="7729"/>
                </a:lnTo>
                <a:lnTo>
                  <a:pt x="12464" y="10154"/>
                </a:lnTo>
                <a:lnTo>
                  <a:pt x="12922" y="10154"/>
                </a:lnTo>
                <a:cubicBezTo>
                  <a:pt x="13146" y="10154"/>
                  <a:pt x="13358" y="10200"/>
                  <a:pt x="13546" y="10280"/>
                </a:cubicBezTo>
                <a:lnTo>
                  <a:pt x="21600" y="0"/>
                </a:lnTo>
                <a:lnTo>
                  <a:pt x="15706" y="0"/>
                </a:lnTo>
                <a:close/>
                <a:moveTo>
                  <a:pt x="12630" y="10425"/>
                </a:moveTo>
                <a:lnTo>
                  <a:pt x="13038" y="11094"/>
                </a:lnTo>
                <a:cubicBezTo>
                  <a:pt x="13153" y="11133"/>
                  <a:pt x="13233" y="11227"/>
                  <a:pt x="13233" y="11338"/>
                </a:cubicBezTo>
                <a:lnTo>
                  <a:pt x="13233" y="11937"/>
                </a:lnTo>
                <a:cubicBezTo>
                  <a:pt x="13497" y="12038"/>
                  <a:pt x="13753" y="12155"/>
                  <a:pt x="13996" y="12285"/>
                </a:cubicBezTo>
                <a:lnTo>
                  <a:pt x="13996" y="11338"/>
                </a:lnTo>
                <a:cubicBezTo>
                  <a:pt x="13996" y="10835"/>
                  <a:pt x="13513" y="10425"/>
                  <a:pt x="12922" y="10425"/>
                </a:cubicBezTo>
                <a:lnTo>
                  <a:pt x="12630" y="10425"/>
                </a:lnTo>
                <a:close/>
                <a:moveTo>
                  <a:pt x="7894" y="10567"/>
                </a:moveTo>
                <a:cubicBezTo>
                  <a:pt x="7593" y="10729"/>
                  <a:pt x="7392" y="11015"/>
                  <a:pt x="7392" y="11340"/>
                </a:cubicBezTo>
                <a:lnTo>
                  <a:pt x="7392" y="12368"/>
                </a:lnTo>
                <a:cubicBezTo>
                  <a:pt x="7634" y="12229"/>
                  <a:pt x="7888" y="12105"/>
                  <a:pt x="8153" y="11996"/>
                </a:cubicBezTo>
                <a:lnTo>
                  <a:pt x="8153" y="11338"/>
                </a:lnTo>
                <a:cubicBezTo>
                  <a:pt x="8153" y="11238"/>
                  <a:pt x="8221" y="11152"/>
                  <a:pt x="8318" y="11107"/>
                </a:cubicBezTo>
                <a:lnTo>
                  <a:pt x="7894" y="10567"/>
                </a:lnTo>
                <a:close/>
                <a:moveTo>
                  <a:pt x="10767" y="11720"/>
                </a:moveTo>
                <a:cubicBezTo>
                  <a:pt x="7563" y="11720"/>
                  <a:pt x="4964" y="13930"/>
                  <a:pt x="4964" y="16659"/>
                </a:cubicBezTo>
                <a:cubicBezTo>
                  <a:pt x="4964" y="19388"/>
                  <a:pt x="7563" y="21600"/>
                  <a:pt x="10767" y="21600"/>
                </a:cubicBezTo>
                <a:cubicBezTo>
                  <a:pt x="13972" y="21600"/>
                  <a:pt x="16570" y="19388"/>
                  <a:pt x="16570" y="16659"/>
                </a:cubicBezTo>
                <a:cubicBezTo>
                  <a:pt x="16570" y="13930"/>
                  <a:pt x="13972" y="11720"/>
                  <a:pt x="10767" y="11720"/>
                </a:cubicBezTo>
                <a:close/>
                <a:moveTo>
                  <a:pt x="10767" y="12800"/>
                </a:moveTo>
                <a:cubicBezTo>
                  <a:pt x="13267" y="12800"/>
                  <a:pt x="15302" y="14530"/>
                  <a:pt x="15302" y="16659"/>
                </a:cubicBezTo>
                <a:cubicBezTo>
                  <a:pt x="15302" y="18788"/>
                  <a:pt x="13268" y="20520"/>
                  <a:pt x="10767" y="20520"/>
                </a:cubicBezTo>
                <a:cubicBezTo>
                  <a:pt x="8267" y="20520"/>
                  <a:pt x="6233" y="18788"/>
                  <a:pt x="6233" y="16659"/>
                </a:cubicBezTo>
                <a:cubicBezTo>
                  <a:pt x="6233" y="14530"/>
                  <a:pt x="8267" y="12800"/>
                  <a:pt x="10767" y="12800"/>
                </a:cubicBezTo>
                <a:close/>
                <a:moveTo>
                  <a:pt x="10767" y="13071"/>
                </a:moveTo>
                <a:cubicBezTo>
                  <a:pt x="8439" y="13071"/>
                  <a:pt x="6552" y="14677"/>
                  <a:pt x="6552" y="16659"/>
                </a:cubicBezTo>
                <a:cubicBezTo>
                  <a:pt x="6552" y="18641"/>
                  <a:pt x="8439" y="20248"/>
                  <a:pt x="10767" y="20248"/>
                </a:cubicBezTo>
                <a:cubicBezTo>
                  <a:pt x="13095" y="20248"/>
                  <a:pt x="14983" y="18641"/>
                  <a:pt x="14983" y="16659"/>
                </a:cubicBezTo>
                <a:cubicBezTo>
                  <a:pt x="14983" y="14677"/>
                  <a:pt x="13095" y="13071"/>
                  <a:pt x="10767" y="13071"/>
                </a:cubicBezTo>
                <a:close/>
              </a:path>
            </a:pathLst>
          </a:custGeom>
          <a:solidFill>
            <a:srgbClr val="0077C8"/>
          </a:solidFill>
          <a:ln w="12700">
            <a:miter lim="400000"/>
          </a:ln>
        </p:spPr>
        <p:txBody>
          <a:bodyPr lIns="36286" tIns="36286" rIns="36286" bIns="36286" anchor="ctr"/>
          <a:lstStyle/>
          <a:p>
            <a:pPr defTabSz="5896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86"/>
          </a:p>
        </p:txBody>
      </p:sp>
      <p:sp>
        <p:nvSpPr>
          <p:cNvPr id="35" name="Сквиркл"/>
          <p:cNvSpPr/>
          <p:nvPr/>
        </p:nvSpPr>
        <p:spPr>
          <a:xfrm>
            <a:off x="4811985" y="4707327"/>
            <a:ext cx="4071865" cy="920246"/>
          </a:xfrm>
          <a:prstGeom prst="roundRect">
            <a:avLst>
              <a:gd name="adj" fmla="val 50000"/>
            </a:avLst>
          </a:prstGeom>
          <a:ln w="38100">
            <a:solidFill>
              <a:srgbClr val="01B0AC"/>
            </a:solidFill>
            <a:miter lim="400000"/>
          </a:ln>
        </p:spPr>
        <p:txBody>
          <a:bodyPr lIns="36286" tIns="36286" rIns="36286" bIns="36286" anchor="ctr"/>
          <a:lstStyle/>
          <a:p>
            <a:pPr defTabSz="5896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86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D888CD6-BA64-4787-B0C0-059BA851555A}"/>
              </a:ext>
            </a:extLst>
          </p:cNvPr>
          <p:cNvSpPr/>
          <p:nvPr/>
        </p:nvSpPr>
        <p:spPr>
          <a:xfrm>
            <a:off x="9604549" y="6199669"/>
            <a:ext cx="301451" cy="164427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2"/>
          </a:p>
        </p:txBody>
      </p:sp>
    </p:spTree>
    <p:extLst>
      <p:ext uri="{BB962C8B-B14F-4D97-AF65-F5344CB8AC3E}">
        <p14:creationId xmlns:p14="http://schemas.microsoft.com/office/powerpoint/2010/main" val="3389226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cott-webb-_JpQfgcCa2o-unsplash (1).jpg" descr="scott-webb-_JpQfgcCa2o-unsplash (1).jpg"/>
          <p:cNvPicPr>
            <a:picLocks noChangeAspect="1"/>
          </p:cNvPicPr>
          <p:nvPr/>
        </p:nvPicPr>
        <p:blipFill rotWithShape="1">
          <a:blip r:embed="rId2"/>
          <a:srcRect l="20725" t="434" r="20723" b="2049"/>
          <a:stretch/>
        </p:blipFill>
        <p:spPr>
          <a:xfrm>
            <a:off x="0" y="0"/>
            <a:ext cx="9906000" cy="6849695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Кружок"/>
          <p:cNvSpPr/>
          <p:nvPr/>
        </p:nvSpPr>
        <p:spPr>
          <a:xfrm>
            <a:off x="436339" y="3363875"/>
            <a:ext cx="544286" cy="544286"/>
          </a:xfrm>
          <a:prstGeom prst="ellipse">
            <a:avLst/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  <a:tileRect/>
          </a:gradFill>
          <a:ln w="12700">
            <a:miter lim="400000"/>
          </a:ln>
        </p:spPr>
        <p:txBody>
          <a:bodyPr lIns="36286" tIns="36286" rIns="36286" bIns="36286" anchor="ctr"/>
          <a:lstStyle/>
          <a:p>
            <a:pPr defTabSz="589655"/>
            <a:endParaRPr sz="2286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</a:endParaRPr>
          </a:p>
        </p:txBody>
      </p:sp>
      <p:sp>
        <p:nvSpPr>
          <p:cNvPr id="42" name="Кружок"/>
          <p:cNvSpPr/>
          <p:nvPr/>
        </p:nvSpPr>
        <p:spPr>
          <a:xfrm>
            <a:off x="432413" y="4350693"/>
            <a:ext cx="544286" cy="544286"/>
          </a:xfrm>
          <a:prstGeom prst="ellipse">
            <a:avLst/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  <a:tileRect/>
          </a:gradFill>
          <a:ln w="12700">
            <a:miter lim="400000"/>
          </a:ln>
        </p:spPr>
        <p:txBody>
          <a:bodyPr lIns="36286" tIns="36286" rIns="36286" bIns="36286" anchor="ctr"/>
          <a:lstStyle/>
          <a:p>
            <a:pPr defTabSz="589655"/>
            <a:endParaRPr sz="2286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17E0713-352C-4A2C-A1F0-E5E95316BE2F}"/>
              </a:ext>
            </a:extLst>
          </p:cNvPr>
          <p:cNvSpPr txBox="1"/>
          <p:nvPr/>
        </p:nvSpPr>
        <p:spPr>
          <a:xfrm>
            <a:off x="834745" y="346257"/>
            <a:ext cx="7124501" cy="4130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685814">
              <a:defRPr/>
            </a:pPr>
            <a:r>
              <a:rPr lang="ru-RU" sz="1714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– ограничение плановых проверок </a:t>
            </a:r>
          </a:p>
          <a:p>
            <a:pPr defTabSz="685814">
              <a:defRPr/>
            </a:pPr>
            <a:r>
              <a:rPr lang="ru-RU" sz="1714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2021 году</a:t>
            </a:r>
            <a:endParaRPr lang="ru-RU" sz="1714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5B6D224-F694-42FA-A0E6-470ED147985A}"/>
              </a:ext>
            </a:extLst>
          </p:cNvPr>
          <p:cNvSpPr txBox="1"/>
          <p:nvPr/>
        </p:nvSpPr>
        <p:spPr>
          <a:xfrm>
            <a:off x="1142295" y="3044158"/>
            <a:ext cx="1130831" cy="6485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defTabSz="685814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36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AE0746D-32B5-4779-8C98-ACDBB35C0DA5}"/>
              </a:ext>
            </a:extLst>
          </p:cNvPr>
          <p:cNvSpPr txBox="1"/>
          <p:nvPr/>
        </p:nvSpPr>
        <p:spPr>
          <a:xfrm>
            <a:off x="1226016" y="3157493"/>
            <a:ext cx="3582676" cy="421909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defTabSz="685814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05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B41B9FE9-EBD1-4EBB-BD59-41DF53994E83}"/>
              </a:ext>
            </a:extLst>
          </p:cNvPr>
          <p:cNvSpPr/>
          <p:nvPr/>
        </p:nvSpPr>
        <p:spPr>
          <a:xfrm>
            <a:off x="1114668" y="4297890"/>
            <a:ext cx="68399" cy="68310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14">
              <a:defRPr/>
            </a:pPr>
            <a:endParaRPr lang="ru-RU" sz="135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2164CC7-6A7F-4555-B882-CF89AE45B684}"/>
              </a:ext>
            </a:extLst>
          </p:cNvPr>
          <p:cNvSpPr txBox="1"/>
          <p:nvPr/>
        </p:nvSpPr>
        <p:spPr>
          <a:xfrm>
            <a:off x="1180049" y="2239822"/>
            <a:ext cx="3766403" cy="3554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defTabSz="685814">
              <a:lnSpc>
                <a:spcPts val="1125"/>
              </a:lnSpc>
              <a:defRPr/>
            </a:pPr>
            <a:r>
              <a:rPr lang="ru-RU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Мораторий на проверки малого бизнеса </a:t>
            </a: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ru-RU" sz="12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4746" y="5626098"/>
            <a:ext cx="808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исключением объектов контроля отнесенных к чрезвычайно высокому и высокому риску, 1 или 2 классам опасности, объектов в отношении которых установлен режим постоянного государственного контроля (надзора), объектов социальной сферы и здравоохранения, отдельных видов контроля (контроль за обеспечением защиты государственной тайны, надзор в области использования атомной энергии) и другие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10988" y="3289636"/>
            <a:ext cx="3766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Выездные проверки с использованием средств дистанционного взаимодействия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726038" y="3286532"/>
            <a:ext cx="33458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проверки 10 дней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660406" y="3297695"/>
            <a:ext cx="65631" cy="667111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726038" y="4297889"/>
            <a:ext cx="3680459" cy="101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Преемственность видов контроля (надзора</a:t>
            </a:r>
            <a:r>
              <a:rPr lang="ru-RU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ru-RU" sz="114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(при изменении наименования или предмета вида контроля (надзора) проверки проводятся, если это указано в новом положении о виде контроля)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726037" y="2239822"/>
            <a:ext cx="3680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Возможность замены выездной проверки инспекционным визитом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223061" y="4297890"/>
            <a:ext cx="4185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Возможность исключения проверок по представлениям высших должностных лиц субъектов Российской Федерации</a:t>
            </a:r>
          </a:p>
        </p:txBody>
      </p:sp>
      <p:pic>
        <p:nvPicPr>
          <p:cNvPr id="27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6170" y="56860"/>
            <a:ext cx="1268855" cy="306916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Прямоугольник"/>
          <p:cNvSpPr/>
          <p:nvPr/>
        </p:nvSpPr>
        <p:spPr>
          <a:xfrm>
            <a:off x="834745" y="968233"/>
            <a:ext cx="5943476" cy="77281"/>
          </a:xfrm>
          <a:prstGeom prst="rect">
            <a:avLst/>
          </a:prstGeom>
          <a:gradFill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6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9" name="Сквиркл"/>
          <p:cNvSpPr/>
          <p:nvPr/>
        </p:nvSpPr>
        <p:spPr>
          <a:xfrm>
            <a:off x="2046982" y="1398690"/>
            <a:ext cx="1940744" cy="738047"/>
          </a:xfrm>
          <a:prstGeom prst="roundRect">
            <a:avLst>
              <a:gd name="adj" fmla="val 43600"/>
            </a:avLst>
          </a:prstGeom>
          <a:solidFill>
            <a:srgbClr val="FFFFFF"/>
          </a:solidFill>
          <a:ln w="25400">
            <a:solidFill>
              <a:srgbClr val="92D050"/>
            </a:solidFill>
          </a:ln>
        </p:spPr>
        <p:txBody>
          <a:bodyPr lIns="87085" tIns="87085" rIns="87085" bIns="87085" anchor="ctr"/>
          <a:lstStyle/>
          <a:p>
            <a:pPr algn="ctr" defTabSz="1741706"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1429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Общие меры</a:t>
            </a:r>
            <a:endParaRPr sz="1429" dirty="0"/>
          </a:p>
        </p:txBody>
      </p:sp>
      <p:sp>
        <p:nvSpPr>
          <p:cNvPr id="30" name="Сквиркл"/>
          <p:cNvSpPr/>
          <p:nvPr/>
        </p:nvSpPr>
        <p:spPr>
          <a:xfrm>
            <a:off x="6428601" y="1398690"/>
            <a:ext cx="1940744" cy="738047"/>
          </a:xfrm>
          <a:prstGeom prst="roundRect">
            <a:avLst>
              <a:gd name="adj" fmla="val 43600"/>
            </a:avLst>
          </a:prstGeom>
          <a:solidFill>
            <a:srgbClr val="FFFFFF"/>
          </a:solidFill>
          <a:ln w="25400">
            <a:solidFill>
              <a:srgbClr val="92D050"/>
            </a:solidFill>
          </a:ln>
        </p:spPr>
        <p:txBody>
          <a:bodyPr lIns="87085" tIns="87085" rIns="87085" bIns="87085" anchor="ctr"/>
          <a:lstStyle/>
          <a:p>
            <a:pPr algn="ctr" defTabSz="1741706"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1357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1 июля 2021 года</a:t>
            </a:r>
            <a:endParaRPr sz="1357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B41B9FE9-EBD1-4EBB-BD59-41DF53994E83}"/>
              </a:ext>
            </a:extLst>
          </p:cNvPr>
          <p:cNvSpPr/>
          <p:nvPr/>
        </p:nvSpPr>
        <p:spPr>
          <a:xfrm>
            <a:off x="1114668" y="3294466"/>
            <a:ext cx="68399" cy="68310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14">
              <a:defRPr/>
            </a:pPr>
            <a:endParaRPr lang="ru-RU" sz="135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41B9FE9-EBD1-4EBB-BD59-41DF53994E83}"/>
              </a:ext>
            </a:extLst>
          </p:cNvPr>
          <p:cNvSpPr/>
          <p:nvPr/>
        </p:nvSpPr>
        <p:spPr>
          <a:xfrm>
            <a:off x="1114668" y="2287518"/>
            <a:ext cx="68399" cy="68310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14">
              <a:defRPr/>
            </a:pPr>
            <a:endParaRPr lang="ru-RU" sz="135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660406" y="4297890"/>
            <a:ext cx="65631" cy="66711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660406" y="2277408"/>
            <a:ext cx="65631" cy="667111"/>
          </a:xfrm>
          <a:prstGeom prst="rect">
            <a:avLst/>
          </a:prstGeom>
        </p:spPr>
      </p:pic>
      <p:sp>
        <p:nvSpPr>
          <p:cNvPr id="35" name="Кружок"/>
          <p:cNvSpPr/>
          <p:nvPr/>
        </p:nvSpPr>
        <p:spPr>
          <a:xfrm>
            <a:off x="436339" y="2376283"/>
            <a:ext cx="544286" cy="544286"/>
          </a:xfrm>
          <a:prstGeom prst="ellipse">
            <a:avLst/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  <a:tileRect/>
          </a:gradFill>
          <a:ln w="12700">
            <a:miter lim="400000"/>
          </a:ln>
        </p:spPr>
        <p:txBody>
          <a:bodyPr lIns="36286" tIns="36286" rIns="36286" bIns="36286" anchor="ctr"/>
          <a:lstStyle/>
          <a:p>
            <a:pPr defTabSz="589655"/>
            <a:endParaRPr sz="2286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</a:endParaRPr>
          </a:p>
        </p:txBody>
      </p:sp>
      <p:sp>
        <p:nvSpPr>
          <p:cNvPr id="36" name="Сейф"/>
          <p:cNvSpPr/>
          <p:nvPr/>
        </p:nvSpPr>
        <p:spPr>
          <a:xfrm>
            <a:off x="548980" y="3455731"/>
            <a:ext cx="311151" cy="311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8" h="21600" extrusionOk="0">
                <a:moveTo>
                  <a:pt x="1739" y="0"/>
                </a:moveTo>
                <a:cubicBezTo>
                  <a:pt x="798" y="0"/>
                  <a:pt x="2" y="777"/>
                  <a:pt x="0" y="1696"/>
                </a:cubicBezTo>
                <a:lnTo>
                  <a:pt x="0" y="3247"/>
                </a:lnTo>
                <a:lnTo>
                  <a:pt x="4396" y="3247"/>
                </a:lnTo>
                <a:lnTo>
                  <a:pt x="4384" y="6208"/>
                </a:lnTo>
                <a:lnTo>
                  <a:pt x="0" y="6208"/>
                </a:lnTo>
                <a:lnTo>
                  <a:pt x="0" y="15128"/>
                </a:lnTo>
                <a:lnTo>
                  <a:pt x="4396" y="15128"/>
                </a:lnTo>
                <a:lnTo>
                  <a:pt x="4384" y="18090"/>
                </a:lnTo>
                <a:lnTo>
                  <a:pt x="0" y="18090"/>
                </a:lnTo>
                <a:lnTo>
                  <a:pt x="0" y="19896"/>
                </a:lnTo>
                <a:cubicBezTo>
                  <a:pt x="-1" y="20351"/>
                  <a:pt x="175" y="20779"/>
                  <a:pt x="496" y="21100"/>
                </a:cubicBezTo>
                <a:cubicBezTo>
                  <a:pt x="817" y="21422"/>
                  <a:pt x="1245" y="21600"/>
                  <a:pt x="1700" y="21600"/>
                </a:cubicBezTo>
                <a:lnTo>
                  <a:pt x="19858" y="21600"/>
                </a:lnTo>
                <a:cubicBezTo>
                  <a:pt x="20793" y="21600"/>
                  <a:pt x="21556" y="20839"/>
                  <a:pt x="21558" y="19904"/>
                </a:cubicBezTo>
                <a:lnTo>
                  <a:pt x="21598" y="1703"/>
                </a:lnTo>
                <a:cubicBezTo>
                  <a:pt x="21599" y="1248"/>
                  <a:pt x="21423" y="821"/>
                  <a:pt x="21102" y="499"/>
                </a:cubicBezTo>
                <a:cubicBezTo>
                  <a:pt x="20781" y="178"/>
                  <a:pt x="20353" y="0"/>
                  <a:pt x="19898" y="0"/>
                </a:cubicBezTo>
                <a:lnTo>
                  <a:pt x="1739" y="0"/>
                </a:lnTo>
                <a:close/>
                <a:moveTo>
                  <a:pt x="8" y="3711"/>
                </a:moveTo>
                <a:lnTo>
                  <a:pt x="0" y="5746"/>
                </a:lnTo>
                <a:lnTo>
                  <a:pt x="3921" y="5746"/>
                </a:lnTo>
                <a:lnTo>
                  <a:pt x="3930" y="3711"/>
                </a:lnTo>
                <a:lnTo>
                  <a:pt x="8" y="3711"/>
                </a:lnTo>
                <a:close/>
                <a:moveTo>
                  <a:pt x="5781" y="7462"/>
                </a:moveTo>
                <a:lnTo>
                  <a:pt x="8200" y="8517"/>
                </a:lnTo>
                <a:cubicBezTo>
                  <a:pt x="7906" y="8867"/>
                  <a:pt x="7679" y="9277"/>
                  <a:pt x="7542" y="9725"/>
                </a:cubicBezTo>
                <a:lnTo>
                  <a:pt x="5305" y="8240"/>
                </a:lnTo>
                <a:lnTo>
                  <a:pt x="5781" y="7462"/>
                </a:lnTo>
                <a:close/>
                <a:moveTo>
                  <a:pt x="15894" y="7462"/>
                </a:moveTo>
                <a:lnTo>
                  <a:pt x="16370" y="8240"/>
                </a:lnTo>
                <a:lnTo>
                  <a:pt x="14134" y="9725"/>
                </a:lnTo>
                <a:cubicBezTo>
                  <a:pt x="13997" y="9277"/>
                  <a:pt x="13770" y="8867"/>
                  <a:pt x="13475" y="8517"/>
                </a:cubicBezTo>
                <a:lnTo>
                  <a:pt x="15894" y="7462"/>
                </a:lnTo>
                <a:close/>
                <a:moveTo>
                  <a:pt x="10837" y="7795"/>
                </a:moveTo>
                <a:cubicBezTo>
                  <a:pt x="12458" y="7795"/>
                  <a:pt x="13772" y="9109"/>
                  <a:pt x="13772" y="10729"/>
                </a:cubicBezTo>
                <a:cubicBezTo>
                  <a:pt x="13772" y="12349"/>
                  <a:pt x="12458" y="13662"/>
                  <a:pt x="10837" y="13662"/>
                </a:cubicBezTo>
                <a:cubicBezTo>
                  <a:pt x="9216" y="13662"/>
                  <a:pt x="7903" y="12349"/>
                  <a:pt x="7903" y="10729"/>
                </a:cubicBezTo>
                <a:cubicBezTo>
                  <a:pt x="7903" y="9109"/>
                  <a:pt x="9216" y="7795"/>
                  <a:pt x="10837" y="7795"/>
                </a:cubicBezTo>
                <a:close/>
                <a:moveTo>
                  <a:pt x="10837" y="9072"/>
                </a:moveTo>
                <a:cubicBezTo>
                  <a:pt x="9923" y="9072"/>
                  <a:pt x="9179" y="9815"/>
                  <a:pt x="9179" y="10729"/>
                </a:cubicBezTo>
                <a:cubicBezTo>
                  <a:pt x="9179" y="11643"/>
                  <a:pt x="9923" y="12386"/>
                  <a:pt x="10837" y="12386"/>
                </a:cubicBezTo>
                <a:cubicBezTo>
                  <a:pt x="11751" y="12386"/>
                  <a:pt x="12495" y="11643"/>
                  <a:pt x="12495" y="10729"/>
                </a:cubicBezTo>
                <a:cubicBezTo>
                  <a:pt x="12495" y="9815"/>
                  <a:pt x="11751" y="9072"/>
                  <a:pt x="10837" y="9072"/>
                </a:cubicBezTo>
                <a:close/>
                <a:moveTo>
                  <a:pt x="10837" y="9585"/>
                </a:moveTo>
                <a:cubicBezTo>
                  <a:pt x="11468" y="9585"/>
                  <a:pt x="11982" y="10098"/>
                  <a:pt x="11982" y="10729"/>
                </a:cubicBezTo>
                <a:cubicBezTo>
                  <a:pt x="11982" y="11360"/>
                  <a:pt x="11468" y="11873"/>
                  <a:pt x="10837" y="11873"/>
                </a:cubicBezTo>
                <a:cubicBezTo>
                  <a:pt x="10206" y="11873"/>
                  <a:pt x="9693" y="11360"/>
                  <a:pt x="9693" y="10729"/>
                </a:cubicBezTo>
                <a:cubicBezTo>
                  <a:pt x="9693" y="10098"/>
                  <a:pt x="10206" y="9585"/>
                  <a:pt x="10837" y="9585"/>
                </a:cubicBezTo>
                <a:close/>
                <a:moveTo>
                  <a:pt x="10131" y="14099"/>
                </a:moveTo>
                <a:cubicBezTo>
                  <a:pt x="10359" y="14147"/>
                  <a:pt x="10595" y="14173"/>
                  <a:pt x="10837" y="14173"/>
                </a:cubicBezTo>
                <a:cubicBezTo>
                  <a:pt x="11079" y="14173"/>
                  <a:pt x="11315" y="14147"/>
                  <a:pt x="11543" y="14099"/>
                </a:cubicBezTo>
                <a:lnTo>
                  <a:pt x="11313" y="16489"/>
                </a:lnTo>
                <a:lnTo>
                  <a:pt x="10361" y="16489"/>
                </a:lnTo>
                <a:lnTo>
                  <a:pt x="10131" y="14099"/>
                </a:lnTo>
                <a:close/>
                <a:moveTo>
                  <a:pt x="8" y="15592"/>
                </a:moveTo>
                <a:lnTo>
                  <a:pt x="0" y="17626"/>
                </a:lnTo>
                <a:lnTo>
                  <a:pt x="3921" y="17626"/>
                </a:lnTo>
                <a:lnTo>
                  <a:pt x="3930" y="15592"/>
                </a:lnTo>
                <a:lnTo>
                  <a:pt x="8" y="15592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6286" tIns="36286" rIns="36286" bIns="36286" anchor="ctr"/>
          <a:lstStyle/>
          <a:p>
            <a:pPr defTabSz="5896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86"/>
          </a:p>
        </p:txBody>
      </p:sp>
      <p:pic>
        <p:nvPicPr>
          <p:cNvPr id="38" name="Рисунок 44" descr="Рисунок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4321" y="3355830"/>
            <a:ext cx="511078" cy="511078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Стрелка 5"/>
          <p:cNvSpPr/>
          <p:nvPr/>
        </p:nvSpPr>
        <p:spPr>
          <a:xfrm>
            <a:off x="5191410" y="4434028"/>
            <a:ext cx="376901" cy="377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713" extrusionOk="0">
                <a:moveTo>
                  <a:pt x="10529" y="0"/>
                </a:moveTo>
                <a:lnTo>
                  <a:pt x="10529" y="2252"/>
                </a:lnTo>
                <a:cubicBezTo>
                  <a:pt x="6127" y="2290"/>
                  <a:pt x="2426" y="5063"/>
                  <a:pt x="1275" y="8842"/>
                </a:cubicBezTo>
                <a:lnTo>
                  <a:pt x="4596" y="10276"/>
                </a:lnTo>
                <a:cubicBezTo>
                  <a:pt x="5122" y="7645"/>
                  <a:pt x="7572" y="5648"/>
                  <a:pt x="10529" y="5607"/>
                </a:cubicBezTo>
                <a:lnTo>
                  <a:pt x="10529" y="7662"/>
                </a:lnTo>
                <a:lnTo>
                  <a:pt x="16091" y="3831"/>
                </a:lnTo>
                <a:lnTo>
                  <a:pt x="10529" y="0"/>
                </a:lnTo>
                <a:close/>
                <a:moveTo>
                  <a:pt x="17685" y="4997"/>
                </a:moveTo>
                <a:lnTo>
                  <a:pt x="14789" y="7046"/>
                </a:lnTo>
                <a:cubicBezTo>
                  <a:pt x="16783" y="8706"/>
                  <a:pt x="17443" y="11456"/>
                  <a:pt x="16235" y="13805"/>
                </a:cubicBezTo>
                <a:lnTo>
                  <a:pt x="14269" y="12888"/>
                </a:lnTo>
                <a:lnTo>
                  <a:pt x="15451" y="19251"/>
                </a:lnTo>
                <a:lnTo>
                  <a:pt x="21600" y="16307"/>
                </a:lnTo>
                <a:lnTo>
                  <a:pt x="19446" y="15303"/>
                </a:lnTo>
                <a:cubicBezTo>
                  <a:pt x="21285" y="11775"/>
                  <a:pt x="20457" y="7668"/>
                  <a:pt x="17685" y="4997"/>
                </a:cubicBezTo>
                <a:close/>
                <a:moveTo>
                  <a:pt x="972" y="10677"/>
                </a:moveTo>
                <a:lnTo>
                  <a:pt x="0" y="17074"/>
                </a:lnTo>
                <a:lnTo>
                  <a:pt x="2120" y="16006"/>
                </a:lnTo>
                <a:cubicBezTo>
                  <a:pt x="4403" y="19887"/>
                  <a:pt x="9288" y="21600"/>
                  <a:pt x="13647" y="20265"/>
                </a:cubicBezTo>
                <a:lnTo>
                  <a:pt x="12998" y="16913"/>
                </a:lnTo>
                <a:cubicBezTo>
                  <a:pt x="10149" y="18031"/>
                  <a:pt x="6810" y="16983"/>
                  <a:pt x="5281" y="14416"/>
                </a:cubicBezTo>
                <a:lnTo>
                  <a:pt x="7215" y="13443"/>
                </a:lnTo>
                <a:lnTo>
                  <a:pt x="972" y="10677"/>
                </a:lnTo>
                <a:close/>
              </a:path>
            </a:pathLst>
          </a:custGeom>
          <a:solidFill>
            <a:srgbClr val="0077C8"/>
          </a:solidFill>
          <a:ln w="12700">
            <a:miter lim="400000"/>
          </a:ln>
        </p:spPr>
        <p:txBody>
          <a:bodyPr lIns="36286" tIns="36286" rIns="36286" bIns="36286" anchor="ctr"/>
          <a:lstStyle/>
          <a:p>
            <a:pPr defTabSz="5896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86"/>
          </a:p>
        </p:txBody>
      </p:sp>
      <p:pic>
        <p:nvPicPr>
          <p:cNvPr id="40" name="Рисунок 116" descr="Рисунок 1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9302" y="2424566"/>
            <a:ext cx="409009" cy="409009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Изображение" descr="Изображе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489" y="2435463"/>
            <a:ext cx="277105" cy="351000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Ножницы"/>
          <p:cNvSpPr/>
          <p:nvPr/>
        </p:nvSpPr>
        <p:spPr>
          <a:xfrm rot="5400000" flipH="1">
            <a:off x="530469" y="4458039"/>
            <a:ext cx="356024" cy="3223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600" extrusionOk="0">
                <a:moveTo>
                  <a:pt x="7558" y="0"/>
                </a:moveTo>
                <a:cubicBezTo>
                  <a:pt x="6594" y="0"/>
                  <a:pt x="5708" y="535"/>
                  <a:pt x="5187" y="1430"/>
                </a:cubicBezTo>
                <a:cubicBezTo>
                  <a:pt x="4779" y="2130"/>
                  <a:pt x="4642" y="2965"/>
                  <a:pt x="4801" y="3782"/>
                </a:cubicBezTo>
                <a:cubicBezTo>
                  <a:pt x="4959" y="4599"/>
                  <a:pt x="5393" y="5298"/>
                  <a:pt x="6024" y="5750"/>
                </a:cubicBezTo>
                <a:cubicBezTo>
                  <a:pt x="6171" y="5856"/>
                  <a:pt x="6329" y="5946"/>
                  <a:pt x="6494" y="6021"/>
                </a:cubicBezTo>
                <a:lnTo>
                  <a:pt x="6531" y="6043"/>
                </a:lnTo>
                <a:lnTo>
                  <a:pt x="8917" y="7674"/>
                </a:lnTo>
                <a:lnTo>
                  <a:pt x="9567" y="10332"/>
                </a:lnTo>
                <a:lnTo>
                  <a:pt x="7116" y="10766"/>
                </a:lnTo>
                <a:lnTo>
                  <a:pt x="4762" y="8996"/>
                </a:lnTo>
                <a:cubicBezTo>
                  <a:pt x="4633" y="8859"/>
                  <a:pt x="4494" y="8735"/>
                  <a:pt x="4347" y="8630"/>
                </a:cubicBezTo>
                <a:cubicBezTo>
                  <a:pt x="3876" y="8292"/>
                  <a:pt x="3345" y="8133"/>
                  <a:pt x="2821" y="8133"/>
                </a:cubicBezTo>
                <a:cubicBezTo>
                  <a:pt x="1896" y="8133"/>
                  <a:pt x="989" y="8636"/>
                  <a:pt x="451" y="9560"/>
                </a:cubicBezTo>
                <a:cubicBezTo>
                  <a:pt x="43" y="10260"/>
                  <a:pt x="-94" y="11096"/>
                  <a:pt x="64" y="11913"/>
                </a:cubicBezTo>
                <a:cubicBezTo>
                  <a:pt x="223" y="12730"/>
                  <a:pt x="658" y="13429"/>
                  <a:pt x="1289" y="13881"/>
                </a:cubicBezTo>
                <a:cubicBezTo>
                  <a:pt x="2594" y="14816"/>
                  <a:pt x="4341" y="14400"/>
                  <a:pt x="5184" y="12953"/>
                </a:cubicBezTo>
                <a:cubicBezTo>
                  <a:pt x="5255" y="12830"/>
                  <a:pt x="5321" y="12696"/>
                  <a:pt x="5379" y="12558"/>
                </a:cubicBezTo>
                <a:lnTo>
                  <a:pt x="5506" y="12248"/>
                </a:lnTo>
                <a:lnTo>
                  <a:pt x="5755" y="12448"/>
                </a:lnTo>
                <a:cubicBezTo>
                  <a:pt x="6327" y="12907"/>
                  <a:pt x="7269" y="12731"/>
                  <a:pt x="7279" y="12729"/>
                </a:cubicBezTo>
                <a:lnTo>
                  <a:pt x="7316" y="12726"/>
                </a:lnTo>
                <a:lnTo>
                  <a:pt x="12082" y="12582"/>
                </a:lnTo>
                <a:lnTo>
                  <a:pt x="12682" y="12569"/>
                </a:lnTo>
                <a:lnTo>
                  <a:pt x="12680" y="12563"/>
                </a:lnTo>
                <a:lnTo>
                  <a:pt x="21506" y="12295"/>
                </a:lnTo>
                <a:cubicBezTo>
                  <a:pt x="20790" y="11514"/>
                  <a:pt x="20217" y="11228"/>
                  <a:pt x="20211" y="11225"/>
                </a:cubicBezTo>
                <a:lnTo>
                  <a:pt x="20169" y="11199"/>
                </a:lnTo>
                <a:cubicBezTo>
                  <a:pt x="19557" y="10730"/>
                  <a:pt x="18046" y="10594"/>
                  <a:pt x="17516" y="10582"/>
                </a:cubicBezTo>
                <a:lnTo>
                  <a:pt x="12692" y="10205"/>
                </a:lnTo>
                <a:lnTo>
                  <a:pt x="11802" y="10233"/>
                </a:lnTo>
                <a:lnTo>
                  <a:pt x="10602" y="7052"/>
                </a:lnTo>
                <a:cubicBezTo>
                  <a:pt x="10511" y="6749"/>
                  <a:pt x="10178" y="5898"/>
                  <a:pt x="9735" y="5603"/>
                </a:cubicBezTo>
                <a:lnTo>
                  <a:pt x="9476" y="5432"/>
                </a:lnTo>
                <a:lnTo>
                  <a:pt x="9675" y="5180"/>
                </a:lnTo>
                <a:cubicBezTo>
                  <a:pt x="9764" y="5066"/>
                  <a:pt x="9846" y="4944"/>
                  <a:pt x="9918" y="4820"/>
                </a:cubicBezTo>
                <a:cubicBezTo>
                  <a:pt x="10761" y="3373"/>
                  <a:pt x="10386" y="1435"/>
                  <a:pt x="9082" y="500"/>
                </a:cubicBezTo>
                <a:cubicBezTo>
                  <a:pt x="8626" y="173"/>
                  <a:pt x="8099" y="0"/>
                  <a:pt x="7558" y="0"/>
                </a:cubicBezTo>
                <a:close/>
                <a:moveTo>
                  <a:pt x="7556" y="939"/>
                </a:moveTo>
                <a:cubicBezTo>
                  <a:pt x="7935" y="939"/>
                  <a:pt x="8304" y="1059"/>
                  <a:pt x="8623" y="1288"/>
                </a:cubicBezTo>
                <a:cubicBezTo>
                  <a:pt x="9065" y="1605"/>
                  <a:pt x="9367" y="2094"/>
                  <a:pt x="9478" y="2666"/>
                </a:cubicBezTo>
                <a:cubicBezTo>
                  <a:pt x="9589" y="3237"/>
                  <a:pt x="9493" y="3822"/>
                  <a:pt x="9208" y="4311"/>
                </a:cubicBezTo>
                <a:cubicBezTo>
                  <a:pt x="8843" y="4937"/>
                  <a:pt x="8223" y="5311"/>
                  <a:pt x="7549" y="5311"/>
                </a:cubicBezTo>
                <a:cubicBezTo>
                  <a:pt x="7170" y="5311"/>
                  <a:pt x="6801" y="5191"/>
                  <a:pt x="6482" y="4962"/>
                </a:cubicBezTo>
                <a:cubicBezTo>
                  <a:pt x="6041" y="4645"/>
                  <a:pt x="5736" y="4156"/>
                  <a:pt x="5626" y="3584"/>
                </a:cubicBezTo>
                <a:cubicBezTo>
                  <a:pt x="5515" y="3013"/>
                  <a:pt x="5612" y="2428"/>
                  <a:pt x="5898" y="1939"/>
                </a:cubicBezTo>
                <a:cubicBezTo>
                  <a:pt x="6262" y="1313"/>
                  <a:pt x="6882" y="939"/>
                  <a:pt x="7556" y="939"/>
                </a:cubicBezTo>
                <a:close/>
                <a:moveTo>
                  <a:pt x="2791" y="9070"/>
                </a:moveTo>
                <a:cubicBezTo>
                  <a:pt x="3178" y="9063"/>
                  <a:pt x="3555" y="9181"/>
                  <a:pt x="3887" y="9419"/>
                </a:cubicBezTo>
                <a:cubicBezTo>
                  <a:pt x="4800" y="10073"/>
                  <a:pt x="5063" y="11429"/>
                  <a:pt x="4473" y="12442"/>
                </a:cubicBezTo>
                <a:cubicBezTo>
                  <a:pt x="4096" y="13089"/>
                  <a:pt x="3462" y="13443"/>
                  <a:pt x="2815" y="13443"/>
                </a:cubicBezTo>
                <a:cubicBezTo>
                  <a:pt x="2448" y="13443"/>
                  <a:pt x="2078" y="13329"/>
                  <a:pt x="1748" y="13093"/>
                </a:cubicBezTo>
                <a:cubicBezTo>
                  <a:pt x="835" y="12438"/>
                  <a:pt x="572" y="11082"/>
                  <a:pt x="1162" y="10069"/>
                </a:cubicBezTo>
                <a:cubicBezTo>
                  <a:pt x="1447" y="9579"/>
                  <a:pt x="1888" y="9242"/>
                  <a:pt x="2403" y="9119"/>
                </a:cubicBezTo>
                <a:cubicBezTo>
                  <a:pt x="2532" y="9088"/>
                  <a:pt x="2662" y="9073"/>
                  <a:pt x="2791" y="9070"/>
                </a:cubicBezTo>
                <a:close/>
                <a:moveTo>
                  <a:pt x="10915" y="10738"/>
                </a:moveTo>
                <a:cubicBezTo>
                  <a:pt x="10966" y="10732"/>
                  <a:pt x="11019" y="10734"/>
                  <a:pt x="11071" y="10744"/>
                </a:cubicBezTo>
                <a:cubicBezTo>
                  <a:pt x="11140" y="10758"/>
                  <a:pt x="11209" y="10786"/>
                  <a:pt x="11272" y="10832"/>
                </a:cubicBezTo>
                <a:cubicBezTo>
                  <a:pt x="11525" y="11013"/>
                  <a:pt x="11597" y="11385"/>
                  <a:pt x="11434" y="11665"/>
                </a:cubicBezTo>
                <a:cubicBezTo>
                  <a:pt x="11271" y="11945"/>
                  <a:pt x="10933" y="12026"/>
                  <a:pt x="10681" y="11846"/>
                </a:cubicBezTo>
                <a:cubicBezTo>
                  <a:pt x="10429" y="11665"/>
                  <a:pt x="10357" y="11291"/>
                  <a:pt x="10520" y="11011"/>
                </a:cubicBezTo>
                <a:cubicBezTo>
                  <a:pt x="10611" y="10853"/>
                  <a:pt x="10759" y="10759"/>
                  <a:pt x="10915" y="10738"/>
                </a:cubicBezTo>
                <a:close/>
                <a:moveTo>
                  <a:pt x="12892" y="13124"/>
                </a:moveTo>
                <a:lnTo>
                  <a:pt x="10607" y="13169"/>
                </a:lnTo>
                <a:lnTo>
                  <a:pt x="10748" y="13544"/>
                </a:lnTo>
                <a:lnTo>
                  <a:pt x="13033" y="18256"/>
                </a:lnTo>
                <a:cubicBezTo>
                  <a:pt x="13267" y="18800"/>
                  <a:pt x="14000" y="20272"/>
                  <a:pt x="14636" y="20698"/>
                </a:cubicBezTo>
                <a:lnTo>
                  <a:pt x="14676" y="20730"/>
                </a:lnTo>
                <a:cubicBezTo>
                  <a:pt x="14681" y="20735"/>
                  <a:pt x="15151" y="21197"/>
                  <a:pt x="16088" y="21600"/>
                </a:cubicBezTo>
                <a:lnTo>
                  <a:pt x="12892" y="13124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589655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143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D888CD6-BA64-4787-B0C0-059BA851555A}"/>
              </a:ext>
            </a:extLst>
          </p:cNvPr>
          <p:cNvSpPr/>
          <p:nvPr/>
        </p:nvSpPr>
        <p:spPr>
          <a:xfrm>
            <a:off x="9604549" y="6309485"/>
            <a:ext cx="301451" cy="164427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2"/>
          </a:p>
        </p:txBody>
      </p:sp>
    </p:spTree>
    <p:extLst>
      <p:ext uri="{BB962C8B-B14F-4D97-AF65-F5344CB8AC3E}">
        <p14:creationId xmlns:p14="http://schemas.microsoft.com/office/powerpoint/2010/main" val="785445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Прямая со стрелкой 43"/>
          <p:cNvSpPr/>
          <p:nvPr/>
        </p:nvSpPr>
        <p:spPr>
          <a:xfrm flipH="1">
            <a:off x="5957209" y="1470295"/>
            <a:ext cx="2110" cy="2659665"/>
          </a:xfrm>
          <a:prstGeom prst="line">
            <a:avLst/>
          </a:prstGeom>
          <a:ln w="38100">
            <a:solidFill>
              <a:srgbClr val="0077C8"/>
            </a:solidFill>
            <a:miter lim="400000"/>
            <a:tailEnd type="triangle"/>
          </a:ln>
        </p:spPr>
        <p:txBody>
          <a:bodyPr lIns="36286" tIns="36286" rIns="36286" bIns="36286" anchor="ctr"/>
          <a:lstStyle/>
          <a:p>
            <a:endParaRPr sz="962"/>
          </a:p>
        </p:txBody>
      </p:sp>
      <p:sp>
        <p:nvSpPr>
          <p:cNvPr id="140" name="Линия"/>
          <p:cNvSpPr/>
          <p:nvPr/>
        </p:nvSpPr>
        <p:spPr>
          <a:xfrm>
            <a:off x="7250712" y="6083669"/>
            <a:ext cx="1708" cy="295294"/>
          </a:xfrm>
          <a:prstGeom prst="line">
            <a:avLst/>
          </a:prstGeom>
          <a:ln w="38100" cap="rnd">
            <a:solidFill>
              <a:srgbClr val="00A2C1"/>
            </a:solidFill>
            <a:custDash>
              <a:ds d="100000" sp="200000"/>
            </a:custDash>
            <a:headEnd type="triangle"/>
          </a:ln>
        </p:spPr>
        <p:txBody>
          <a:bodyPr lIns="36286" tIns="36286" rIns="36286" bIns="36286" anchor="ctr"/>
          <a:lstStyle/>
          <a:p>
            <a:endParaRPr sz="962"/>
          </a:p>
        </p:txBody>
      </p:sp>
      <p:sp>
        <p:nvSpPr>
          <p:cNvPr id="138" name="Линия"/>
          <p:cNvSpPr/>
          <p:nvPr/>
        </p:nvSpPr>
        <p:spPr>
          <a:xfrm flipV="1">
            <a:off x="7551652" y="5900564"/>
            <a:ext cx="1078632" cy="1409"/>
          </a:xfrm>
          <a:prstGeom prst="line">
            <a:avLst/>
          </a:prstGeom>
          <a:ln w="38100" cap="rnd">
            <a:solidFill>
              <a:srgbClr val="00A2C1"/>
            </a:solidFill>
            <a:custDash>
              <a:ds d="100000" sp="200000"/>
            </a:custDash>
            <a:headEnd type="triangle"/>
          </a:ln>
        </p:spPr>
        <p:txBody>
          <a:bodyPr lIns="36286" tIns="36286" rIns="36286" bIns="36286" anchor="ctr"/>
          <a:lstStyle/>
          <a:p>
            <a:endParaRPr sz="962"/>
          </a:p>
        </p:txBody>
      </p:sp>
      <p:sp>
        <p:nvSpPr>
          <p:cNvPr id="101" name="Прямая со стрелкой 43"/>
          <p:cNvSpPr/>
          <p:nvPr/>
        </p:nvSpPr>
        <p:spPr>
          <a:xfrm flipH="1">
            <a:off x="1931347" y="1474690"/>
            <a:ext cx="2110" cy="2659665"/>
          </a:xfrm>
          <a:prstGeom prst="line">
            <a:avLst/>
          </a:prstGeom>
          <a:ln w="38100">
            <a:solidFill>
              <a:srgbClr val="0077C8"/>
            </a:solidFill>
            <a:miter lim="400000"/>
            <a:tailEnd type="triangle"/>
          </a:ln>
        </p:spPr>
        <p:txBody>
          <a:bodyPr lIns="36286" tIns="36286" rIns="36286" bIns="36286" anchor="ctr"/>
          <a:lstStyle/>
          <a:p>
            <a:endParaRPr sz="962"/>
          </a:p>
        </p:txBody>
      </p:sp>
      <p:sp>
        <p:nvSpPr>
          <p:cNvPr id="47" name="Прямоугольник 46"/>
          <p:cNvSpPr/>
          <p:nvPr/>
        </p:nvSpPr>
        <p:spPr>
          <a:xfrm>
            <a:off x="538085" y="-17015"/>
            <a:ext cx="8718501" cy="487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71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ru-RU" sz="1429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- </a:t>
            </a:r>
            <a:r>
              <a:rPr lang="ru-RU" sz="1429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Доклады о государственном и муниципальном контроле </a:t>
            </a:r>
            <a:endParaRPr lang="ru-RU" sz="1429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Прямоугольник"/>
          <p:cNvSpPr/>
          <p:nvPr/>
        </p:nvSpPr>
        <p:spPr>
          <a:xfrm>
            <a:off x="996989" y="2757135"/>
            <a:ext cx="1012110" cy="324352"/>
          </a:xfrm>
          <a:prstGeom prst="rect">
            <a:avLst/>
          </a:prstGeom>
          <a:solidFill>
            <a:srgbClr val="70AD47"/>
          </a:solidFill>
          <a:ln w="12700">
            <a:miter lim="400000"/>
          </a:ln>
        </p:spPr>
        <p:txBody>
          <a:bodyPr lIns="36286" tIns="36286" rIns="36286" bIns="36286" anchor="ctr"/>
          <a:lstStyle/>
          <a:p>
            <a:pPr algn="ctr" defTabSz="58964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ru-RU" sz="1143" b="1" dirty="0"/>
              <a:t>до 15 марта</a:t>
            </a:r>
            <a:endParaRPr sz="1143" b="1" dirty="0"/>
          </a:p>
        </p:txBody>
      </p:sp>
      <p:sp>
        <p:nvSpPr>
          <p:cNvPr id="90" name="Прямоугольник"/>
          <p:cNvSpPr/>
          <p:nvPr/>
        </p:nvSpPr>
        <p:spPr>
          <a:xfrm>
            <a:off x="5514229" y="1782944"/>
            <a:ext cx="1012110" cy="324352"/>
          </a:xfrm>
          <a:prstGeom prst="rect">
            <a:avLst/>
          </a:prstGeom>
          <a:solidFill>
            <a:srgbClr val="70AD47"/>
          </a:solidFill>
          <a:ln w="12700">
            <a:miter lim="400000"/>
          </a:ln>
        </p:spPr>
        <p:txBody>
          <a:bodyPr lIns="36286" tIns="36286" rIns="36286" bIns="36286" anchor="ctr"/>
          <a:lstStyle/>
          <a:p>
            <a:pPr algn="ctr" defTabSz="58964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ru-RU" sz="1143" b="1" dirty="0">
                <a:solidFill>
                  <a:srgbClr val="FFFFFF"/>
                </a:solidFill>
                <a:latin typeface="Helvetica Neue Medium"/>
                <a:sym typeface="Helvetica Neue Medium"/>
              </a:rPr>
              <a:t>до 1 марта</a:t>
            </a:r>
          </a:p>
        </p:txBody>
      </p:sp>
      <p:sp>
        <p:nvSpPr>
          <p:cNvPr id="99" name="Временной отрезок / название этапа"/>
          <p:cNvSpPr txBox="1"/>
          <p:nvPr/>
        </p:nvSpPr>
        <p:spPr>
          <a:xfrm>
            <a:off x="5111998" y="4663304"/>
            <a:ext cx="2337826" cy="28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6286" tIns="36286" rIns="36286" bIns="36286" anchor="ctr">
            <a:spAutoFit/>
          </a:bodyPr>
          <a:lstStyle>
            <a:lvl1pPr algn="l">
              <a:lnSpc>
                <a:spcPct val="90000"/>
              </a:lnSpc>
              <a:spcBef>
                <a:spcPts val="4200"/>
              </a:spcBef>
              <a:defRPr sz="2100">
                <a:solidFill>
                  <a:srgbClr val="0077C8"/>
                </a:solidFill>
                <a:latin typeface="Stem"/>
                <a:ea typeface="Stem"/>
                <a:cs typeface="Stem"/>
                <a:sym typeface="Stem"/>
              </a:defRPr>
            </a:lvl1pPr>
          </a:lstStyle>
          <a:p>
            <a:endParaRPr sz="1500" dirty="0">
              <a:solidFill>
                <a:schemeClr val="tx1"/>
              </a:solidFill>
              <a:latin typeface="Stem Medium" panose="020B0503020203020204" pitchFamily="34" charset="0"/>
              <a:ea typeface="Stem Medium" panose="020B0503020203020204" pitchFamily="34" charset="0"/>
            </a:endParaRPr>
          </a:p>
        </p:txBody>
      </p:sp>
      <p:sp>
        <p:nvSpPr>
          <p:cNvPr id="85" name="Сквиркл"/>
          <p:cNvSpPr/>
          <p:nvPr/>
        </p:nvSpPr>
        <p:spPr>
          <a:xfrm>
            <a:off x="698464" y="709642"/>
            <a:ext cx="1940744" cy="738047"/>
          </a:xfrm>
          <a:prstGeom prst="roundRect">
            <a:avLst>
              <a:gd name="adj" fmla="val 43600"/>
            </a:avLst>
          </a:prstGeom>
          <a:solidFill>
            <a:srgbClr val="FFFFFF"/>
          </a:solidFill>
          <a:ln w="25400">
            <a:solidFill>
              <a:srgbClr val="92D050"/>
            </a:solidFill>
          </a:ln>
        </p:spPr>
        <p:txBody>
          <a:bodyPr lIns="87085" tIns="87085" rIns="87085" bIns="87085" anchor="ctr"/>
          <a:lstStyle/>
          <a:p>
            <a:pPr algn="ctr" defTabSz="1741706"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1143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Доклад о виде федерального государственного контроля (надзора)</a:t>
            </a:r>
            <a:endParaRPr sz="1143" dirty="0"/>
          </a:p>
        </p:txBody>
      </p:sp>
      <p:sp>
        <p:nvSpPr>
          <p:cNvPr id="87" name="Сквиркл"/>
          <p:cNvSpPr/>
          <p:nvPr/>
        </p:nvSpPr>
        <p:spPr>
          <a:xfrm>
            <a:off x="1693457" y="4188354"/>
            <a:ext cx="7585357" cy="280374"/>
          </a:xfrm>
          <a:prstGeom prst="roundRect">
            <a:avLst>
              <a:gd name="adj" fmla="val 43600"/>
            </a:avLst>
          </a:prstGeom>
          <a:pattFill prst="pct80">
            <a:fgClr>
              <a:srgbClr val="70AD47"/>
            </a:fgClr>
            <a:bgClr>
              <a:schemeClr val="bg1"/>
            </a:bgClr>
          </a:pattFill>
          <a:ln w="12700">
            <a:miter lim="400000"/>
          </a:ln>
        </p:spPr>
        <p:txBody>
          <a:bodyPr lIns="87085" tIns="87085" rIns="87085" bIns="87085" anchor="ctr"/>
          <a:lstStyle/>
          <a:p>
            <a:pPr algn="ctr"/>
            <a:r>
              <a:rPr lang="ru-RU" sz="1714" b="1" dirty="0"/>
              <a:t>ГАС «УПРАВЛЕНИЕ»</a:t>
            </a:r>
          </a:p>
        </p:txBody>
      </p:sp>
      <p:sp>
        <p:nvSpPr>
          <p:cNvPr id="93" name="Пункт 1…"/>
          <p:cNvSpPr txBox="1"/>
          <p:nvPr/>
        </p:nvSpPr>
        <p:spPr>
          <a:xfrm>
            <a:off x="2077728" y="2583081"/>
            <a:ext cx="1509324" cy="893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163285" indent="-163285" defTabSz="1741706">
              <a:spcBef>
                <a:spcPts val="214"/>
              </a:spcBef>
              <a:buClr>
                <a:srgbClr val="0071C0"/>
              </a:buClr>
              <a:buSzPct val="100000"/>
              <a:buChar char="‣"/>
              <a:defRPr sz="2000" spc="-4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857" dirty="0"/>
              <a:t>ФОИВ</a:t>
            </a:r>
            <a:endParaRPr sz="857" dirty="0"/>
          </a:p>
          <a:p>
            <a:pPr marL="163285" indent="-163285" defTabSz="1741706">
              <a:spcBef>
                <a:spcPts val="214"/>
              </a:spcBef>
              <a:buClr>
                <a:srgbClr val="0071C0"/>
              </a:buClr>
              <a:buSzPct val="100000"/>
              <a:buChar char="‣"/>
              <a:defRPr sz="2000" spc="-4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857" dirty="0"/>
              <a:t>ГК</a:t>
            </a:r>
            <a:endParaRPr sz="857" dirty="0"/>
          </a:p>
          <a:p>
            <a:pPr marL="163285" indent="-163285" defTabSz="1741706">
              <a:spcBef>
                <a:spcPts val="214"/>
              </a:spcBef>
              <a:buClr>
                <a:srgbClr val="0071C0"/>
              </a:buClr>
              <a:buSzPct val="100000"/>
              <a:buChar char="‣"/>
              <a:defRPr sz="2000" spc="-4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857" dirty="0"/>
              <a:t>ППК</a:t>
            </a:r>
          </a:p>
          <a:p>
            <a:pPr marL="163285" indent="-163285" defTabSz="1741706">
              <a:spcBef>
                <a:spcPts val="214"/>
              </a:spcBef>
              <a:buClr>
                <a:srgbClr val="0071C0"/>
              </a:buClr>
              <a:buSzPct val="100000"/>
              <a:buChar char="‣"/>
              <a:defRPr sz="2000" spc="-4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857" dirty="0"/>
              <a:t>ГУ</a:t>
            </a:r>
          </a:p>
          <a:p>
            <a:pPr marL="163285" indent="-163285" defTabSz="1741706">
              <a:spcBef>
                <a:spcPts val="214"/>
              </a:spcBef>
              <a:buClr>
                <a:srgbClr val="0071C0"/>
              </a:buClr>
              <a:buSzPct val="100000"/>
              <a:buFontTx/>
              <a:buChar char="‣"/>
              <a:defRPr sz="2000" spc="-4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857" dirty="0"/>
              <a:t>ФОИВ (уполномоченные на </a:t>
            </a:r>
            <a:r>
              <a:rPr lang="ru-RU" sz="857" dirty="0" err="1"/>
              <a:t>госполитику</a:t>
            </a:r>
            <a:r>
              <a:rPr lang="ru-RU" sz="857" dirty="0"/>
              <a:t> в сфере)</a:t>
            </a:r>
          </a:p>
        </p:txBody>
      </p:sp>
      <p:sp>
        <p:nvSpPr>
          <p:cNvPr id="102" name="Пункт 1…"/>
          <p:cNvSpPr txBox="1"/>
          <p:nvPr/>
        </p:nvSpPr>
        <p:spPr>
          <a:xfrm>
            <a:off x="1016317" y="1626132"/>
            <a:ext cx="994720" cy="66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1741706">
              <a:spcBef>
                <a:spcPts val="214"/>
              </a:spcBef>
              <a:buClr>
                <a:srgbClr val="0071C0"/>
              </a:buClr>
              <a:buSzPct val="100000"/>
              <a:defRPr sz="2000" spc="-4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1000" dirty="0"/>
              <a:t>При передаче полномочий:</a:t>
            </a:r>
          </a:p>
          <a:p>
            <a:pPr marL="163285" indent="-163285" defTabSz="1741706">
              <a:spcBef>
                <a:spcPts val="214"/>
              </a:spcBef>
              <a:buClr>
                <a:srgbClr val="0071C0"/>
              </a:buClr>
              <a:buSzPct val="100000"/>
              <a:buChar char="‣"/>
              <a:defRPr sz="2000" spc="-4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1000" dirty="0"/>
              <a:t>РОИВ</a:t>
            </a:r>
            <a:endParaRPr sz="1000" dirty="0"/>
          </a:p>
          <a:p>
            <a:pPr marL="163285" indent="-163285" defTabSz="1741706">
              <a:spcBef>
                <a:spcPts val="214"/>
              </a:spcBef>
              <a:buClr>
                <a:srgbClr val="0071C0"/>
              </a:buClr>
              <a:buSzPct val="100000"/>
              <a:buChar char="‣"/>
              <a:defRPr sz="2000" spc="-4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1000" dirty="0"/>
              <a:t>ОМСУ</a:t>
            </a:r>
          </a:p>
        </p:txBody>
      </p:sp>
      <p:sp>
        <p:nvSpPr>
          <p:cNvPr id="103" name="Сквиркл"/>
          <p:cNvSpPr/>
          <p:nvPr/>
        </p:nvSpPr>
        <p:spPr>
          <a:xfrm>
            <a:off x="3205351" y="768719"/>
            <a:ext cx="2100923" cy="674028"/>
          </a:xfrm>
          <a:prstGeom prst="roundRect">
            <a:avLst>
              <a:gd name="adj" fmla="val 43600"/>
            </a:avLst>
          </a:prstGeom>
          <a:solidFill>
            <a:srgbClr val="FFFFFF"/>
          </a:solidFill>
          <a:ln w="25400">
            <a:solidFill>
              <a:srgbClr val="70AD47"/>
            </a:solidFill>
          </a:ln>
        </p:spPr>
        <p:txBody>
          <a:bodyPr lIns="87085" tIns="87085" rIns="87085" bIns="87085" anchor="ctr"/>
          <a:lstStyle/>
          <a:p>
            <a:pPr algn="ctr" defTabSz="1741706"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1143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Доклад о виде регионального государственного контроля (надзора)</a:t>
            </a:r>
            <a:endParaRPr sz="1143" dirty="0"/>
          </a:p>
        </p:txBody>
      </p:sp>
      <p:sp>
        <p:nvSpPr>
          <p:cNvPr id="104" name="Прямая со стрелкой 43"/>
          <p:cNvSpPr/>
          <p:nvPr/>
        </p:nvSpPr>
        <p:spPr>
          <a:xfrm flipH="1">
            <a:off x="4221673" y="1470295"/>
            <a:ext cx="2110" cy="2659665"/>
          </a:xfrm>
          <a:prstGeom prst="line">
            <a:avLst/>
          </a:prstGeom>
          <a:ln w="38100">
            <a:solidFill>
              <a:srgbClr val="0077C8"/>
            </a:solidFill>
            <a:miter lim="400000"/>
            <a:tailEnd type="triangle"/>
          </a:ln>
        </p:spPr>
        <p:txBody>
          <a:bodyPr lIns="36286" tIns="36286" rIns="36286" bIns="36286" anchor="ctr"/>
          <a:lstStyle/>
          <a:p>
            <a:endParaRPr sz="962"/>
          </a:p>
        </p:txBody>
      </p:sp>
      <p:sp>
        <p:nvSpPr>
          <p:cNvPr id="105" name="Пункт 1…"/>
          <p:cNvSpPr txBox="1"/>
          <p:nvPr/>
        </p:nvSpPr>
        <p:spPr>
          <a:xfrm>
            <a:off x="3286110" y="1628702"/>
            <a:ext cx="1509324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1741706">
              <a:spcBef>
                <a:spcPts val="214"/>
              </a:spcBef>
              <a:buClr>
                <a:srgbClr val="0071C0"/>
              </a:buClr>
              <a:buSzPct val="100000"/>
              <a:defRPr sz="2000" spc="-4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1000" dirty="0"/>
              <a:t>При передаче полномочий:</a:t>
            </a:r>
          </a:p>
          <a:p>
            <a:pPr marL="163285" indent="-163285" defTabSz="1741706">
              <a:spcBef>
                <a:spcPts val="214"/>
              </a:spcBef>
              <a:buClr>
                <a:srgbClr val="0071C0"/>
              </a:buClr>
              <a:buSzPct val="100000"/>
              <a:buChar char="‣"/>
              <a:defRPr sz="2000" spc="-4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1000" dirty="0"/>
              <a:t>ОМСУ</a:t>
            </a:r>
          </a:p>
        </p:txBody>
      </p:sp>
      <p:sp>
        <p:nvSpPr>
          <p:cNvPr id="106" name="Пункт 1…"/>
          <p:cNvSpPr txBox="1"/>
          <p:nvPr/>
        </p:nvSpPr>
        <p:spPr>
          <a:xfrm>
            <a:off x="4392459" y="2958800"/>
            <a:ext cx="1509324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163285" indent="-163285" defTabSz="1741706">
              <a:spcBef>
                <a:spcPts val="214"/>
              </a:spcBef>
              <a:buClr>
                <a:srgbClr val="0071C0"/>
              </a:buClr>
              <a:buSzPct val="100000"/>
              <a:buChar char="‣"/>
              <a:defRPr sz="2000" spc="-4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1000" dirty="0"/>
              <a:t>РОИВ</a:t>
            </a:r>
            <a:endParaRPr sz="1000" dirty="0"/>
          </a:p>
          <a:p>
            <a:pPr marL="163285" indent="-163285" defTabSz="1741706">
              <a:spcBef>
                <a:spcPts val="214"/>
              </a:spcBef>
              <a:buClr>
                <a:srgbClr val="0071C0"/>
              </a:buClr>
              <a:buSzPct val="100000"/>
              <a:buChar char="‣"/>
              <a:defRPr sz="2000" spc="-4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1000" dirty="0"/>
              <a:t>ОМСУ</a:t>
            </a:r>
          </a:p>
        </p:txBody>
      </p:sp>
      <p:sp>
        <p:nvSpPr>
          <p:cNvPr id="107" name="Сквиркл"/>
          <p:cNvSpPr/>
          <p:nvPr/>
        </p:nvSpPr>
        <p:spPr>
          <a:xfrm>
            <a:off x="5617624" y="862308"/>
            <a:ext cx="1819196" cy="581909"/>
          </a:xfrm>
          <a:prstGeom prst="roundRect">
            <a:avLst>
              <a:gd name="adj" fmla="val 43600"/>
            </a:avLst>
          </a:prstGeom>
          <a:solidFill>
            <a:srgbClr val="FFFFFF"/>
          </a:solidFill>
          <a:ln w="25400">
            <a:solidFill>
              <a:srgbClr val="70AD47"/>
            </a:solidFill>
          </a:ln>
        </p:spPr>
        <p:txBody>
          <a:bodyPr lIns="87085" tIns="87085" rIns="87085" bIns="87085" anchor="ctr"/>
          <a:lstStyle/>
          <a:p>
            <a:pPr algn="ctr" defTabSz="1741706"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1143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Доклад о виде муниципального контроля</a:t>
            </a:r>
            <a:endParaRPr sz="1143" dirty="0"/>
          </a:p>
        </p:txBody>
      </p:sp>
      <p:sp>
        <p:nvSpPr>
          <p:cNvPr id="108" name="Прямоугольник"/>
          <p:cNvSpPr/>
          <p:nvPr/>
        </p:nvSpPr>
        <p:spPr>
          <a:xfrm>
            <a:off x="1842070" y="1779151"/>
            <a:ext cx="1012110" cy="324352"/>
          </a:xfrm>
          <a:prstGeom prst="rect">
            <a:avLst/>
          </a:prstGeom>
          <a:solidFill>
            <a:srgbClr val="70AD47"/>
          </a:solidFill>
          <a:ln w="12700">
            <a:miter lim="400000"/>
          </a:ln>
        </p:spPr>
        <p:txBody>
          <a:bodyPr lIns="36286" tIns="36286" rIns="36286" bIns="36286" anchor="ctr"/>
          <a:lstStyle/>
          <a:p>
            <a:pPr algn="ctr" defTabSz="58964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ru-RU" sz="1143" b="1" dirty="0">
                <a:solidFill>
                  <a:srgbClr val="FFFFFF"/>
                </a:solidFill>
                <a:latin typeface="Helvetica Neue Medium"/>
                <a:sym typeface="Helvetica Neue Medium"/>
              </a:rPr>
              <a:t>до 1 марта</a:t>
            </a:r>
          </a:p>
        </p:txBody>
      </p:sp>
      <p:sp>
        <p:nvSpPr>
          <p:cNvPr id="109" name="Прямоугольник"/>
          <p:cNvSpPr/>
          <p:nvPr/>
        </p:nvSpPr>
        <p:spPr>
          <a:xfrm>
            <a:off x="3373601" y="2750623"/>
            <a:ext cx="1012110" cy="324352"/>
          </a:xfrm>
          <a:prstGeom prst="rect">
            <a:avLst/>
          </a:prstGeom>
          <a:solidFill>
            <a:srgbClr val="70AD47"/>
          </a:solidFill>
          <a:ln w="12700">
            <a:miter lim="400000"/>
          </a:ln>
        </p:spPr>
        <p:txBody>
          <a:bodyPr lIns="36286" tIns="36286" rIns="36286" bIns="36286" anchor="ctr"/>
          <a:lstStyle/>
          <a:p>
            <a:pPr algn="ctr" defTabSz="58964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ru-RU" sz="1143" b="1" dirty="0">
                <a:solidFill>
                  <a:srgbClr val="FFFFFF"/>
                </a:solidFill>
                <a:latin typeface="Helvetica Neue Medium"/>
                <a:sym typeface="Helvetica Neue Medium"/>
              </a:rPr>
              <a:t>до 15 марта</a:t>
            </a:r>
          </a:p>
        </p:txBody>
      </p:sp>
      <p:sp>
        <p:nvSpPr>
          <p:cNvPr id="110" name="Прямоугольник"/>
          <p:cNvSpPr/>
          <p:nvPr/>
        </p:nvSpPr>
        <p:spPr>
          <a:xfrm>
            <a:off x="4165136" y="1775685"/>
            <a:ext cx="1012110" cy="324352"/>
          </a:xfrm>
          <a:prstGeom prst="rect">
            <a:avLst/>
          </a:prstGeom>
          <a:solidFill>
            <a:srgbClr val="70AD47"/>
          </a:solidFill>
          <a:ln w="12700">
            <a:miter lim="400000"/>
          </a:ln>
        </p:spPr>
        <p:txBody>
          <a:bodyPr lIns="36286" tIns="36286" rIns="36286" bIns="36286" anchor="ctr"/>
          <a:lstStyle/>
          <a:p>
            <a:pPr algn="ctr" defTabSz="58964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ru-RU" sz="1143" b="1" dirty="0">
                <a:solidFill>
                  <a:srgbClr val="FFFFFF"/>
                </a:solidFill>
                <a:latin typeface="Helvetica Neue Medium"/>
                <a:sym typeface="Helvetica Neue Medium"/>
              </a:rPr>
              <a:t>до 1 марта</a:t>
            </a:r>
          </a:p>
        </p:txBody>
      </p:sp>
      <p:sp>
        <p:nvSpPr>
          <p:cNvPr id="112" name="Прямоугольник"/>
          <p:cNvSpPr/>
          <p:nvPr/>
        </p:nvSpPr>
        <p:spPr>
          <a:xfrm>
            <a:off x="5474115" y="2751415"/>
            <a:ext cx="1012110" cy="324352"/>
          </a:xfrm>
          <a:prstGeom prst="rect">
            <a:avLst/>
          </a:prstGeom>
          <a:solidFill>
            <a:srgbClr val="70AD47"/>
          </a:solidFill>
          <a:ln w="12700">
            <a:miter lim="400000"/>
          </a:ln>
        </p:spPr>
        <p:txBody>
          <a:bodyPr lIns="36286" tIns="36286" rIns="36286" bIns="36286" anchor="ctr"/>
          <a:lstStyle/>
          <a:p>
            <a:pPr algn="ctr" defTabSz="58964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ru-RU" sz="1143" b="1" dirty="0">
                <a:solidFill>
                  <a:srgbClr val="FFFFFF"/>
                </a:solidFill>
                <a:latin typeface="Helvetica Neue Medium"/>
                <a:sym typeface="Helvetica Neue Medium"/>
              </a:rPr>
              <a:t>до 15 марта</a:t>
            </a:r>
          </a:p>
        </p:txBody>
      </p:sp>
      <p:sp>
        <p:nvSpPr>
          <p:cNvPr id="118" name="Пункт 1…"/>
          <p:cNvSpPr txBox="1"/>
          <p:nvPr/>
        </p:nvSpPr>
        <p:spPr>
          <a:xfrm>
            <a:off x="6600364" y="3031505"/>
            <a:ext cx="63765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163285" indent="-163285" defTabSz="1741706">
              <a:spcBef>
                <a:spcPts val="214"/>
              </a:spcBef>
              <a:buClr>
                <a:srgbClr val="0071C0"/>
              </a:buClr>
              <a:buSzPct val="100000"/>
              <a:buChar char="‣"/>
              <a:defRPr sz="2000" spc="-4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1000" dirty="0"/>
              <a:t>ОМСУ</a:t>
            </a:r>
          </a:p>
        </p:txBody>
      </p:sp>
      <p:sp>
        <p:nvSpPr>
          <p:cNvPr id="120" name="Пункт 1…"/>
          <p:cNvSpPr txBox="1"/>
          <p:nvPr/>
        </p:nvSpPr>
        <p:spPr>
          <a:xfrm>
            <a:off x="6604356" y="1693288"/>
            <a:ext cx="831934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1741706">
              <a:spcBef>
                <a:spcPts val="214"/>
              </a:spcBef>
              <a:buClr>
                <a:srgbClr val="0071C0"/>
              </a:buClr>
              <a:buSzPct val="100000"/>
              <a:defRPr sz="2000" spc="-4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1000" dirty="0"/>
              <a:t>При передаче полномочий:</a:t>
            </a:r>
          </a:p>
          <a:p>
            <a:pPr marL="163285" indent="-163285" defTabSz="1741706">
              <a:spcBef>
                <a:spcPts val="214"/>
              </a:spcBef>
              <a:buClr>
                <a:srgbClr val="0071C0"/>
              </a:buClr>
              <a:buSzPct val="100000"/>
              <a:buChar char="‣"/>
              <a:defRPr sz="2000" spc="-4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1000" dirty="0"/>
              <a:t>ОМСУ</a:t>
            </a:r>
          </a:p>
        </p:txBody>
      </p:sp>
      <p:graphicFrame>
        <p:nvGraphicFramePr>
          <p:cNvPr id="121" name="Схема 120"/>
          <p:cNvGraphicFramePr/>
          <p:nvPr>
            <p:extLst>
              <p:ext uri="{D42A27DB-BD31-4B8C-83A1-F6EECF244321}">
                <p14:modId xmlns:p14="http://schemas.microsoft.com/office/powerpoint/2010/main" val="3944278316"/>
              </p:ext>
            </p:extLst>
          </p:nvPr>
        </p:nvGraphicFramePr>
        <p:xfrm>
          <a:off x="773568" y="4476639"/>
          <a:ext cx="4008263" cy="2247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3" name="Рисунок 44" descr="Рисунок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418" y="3039181"/>
            <a:ext cx="763479" cy="763479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Линия"/>
          <p:cNvSpPr/>
          <p:nvPr/>
        </p:nvSpPr>
        <p:spPr>
          <a:xfrm flipV="1">
            <a:off x="7953449" y="683497"/>
            <a:ext cx="0" cy="3378514"/>
          </a:xfrm>
          <a:prstGeom prst="line">
            <a:avLst/>
          </a:prstGeom>
          <a:ln w="38100" cap="rnd">
            <a:solidFill>
              <a:srgbClr val="00A2C1"/>
            </a:solidFill>
            <a:custDash>
              <a:ds d="100000" sp="200000"/>
            </a:custDash>
            <a:headEnd type="triangle"/>
          </a:ln>
        </p:spPr>
        <p:txBody>
          <a:bodyPr lIns="36286" tIns="36286" rIns="36286" bIns="36286" anchor="ctr"/>
          <a:lstStyle/>
          <a:p>
            <a:endParaRPr sz="962"/>
          </a:p>
        </p:txBody>
      </p:sp>
      <p:sp>
        <p:nvSpPr>
          <p:cNvPr id="125" name="Линия"/>
          <p:cNvSpPr/>
          <p:nvPr/>
        </p:nvSpPr>
        <p:spPr>
          <a:xfrm flipH="1" flipV="1">
            <a:off x="9041853" y="2273499"/>
            <a:ext cx="22184" cy="1787996"/>
          </a:xfrm>
          <a:prstGeom prst="line">
            <a:avLst/>
          </a:prstGeom>
          <a:ln w="38100" cap="rnd">
            <a:solidFill>
              <a:srgbClr val="00A2C1"/>
            </a:solidFill>
            <a:custDash>
              <a:ds d="100000" sp="200000"/>
            </a:custDash>
            <a:headEnd type="triangle"/>
          </a:ln>
        </p:spPr>
        <p:txBody>
          <a:bodyPr lIns="36286" tIns="36286" rIns="36286" bIns="36286" anchor="ctr"/>
          <a:lstStyle/>
          <a:p>
            <a:endParaRPr sz="962"/>
          </a:p>
        </p:txBody>
      </p:sp>
      <p:sp>
        <p:nvSpPr>
          <p:cNvPr id="126" name="Кружок"/>
          <p:cNvSpPr/>
          <p:nvPr/>
        </p:nvSpPr>
        <p:spPr>
          <a:xfrm>
            <a:off x="7482139" y="510732"/>
            <a:ext cx="1315709" cy="1200129"/>
          </a:xfrm>
          <a:prstGeom prst="ellipse">
            <a:avLst/>
          </a:prstGeom>
          <a:solidFill>
            <a:srgbClr val="00B3A9"/>
          </a:solidFill>
          <a:ln w="12700">
            <a:miter lim="400000"/>
          </a:ln>
        </p:spPr>
        <p:txBody>
          <a:bodyPr lIns="36286" tIns="36286" rIns="36286" bIns="36286" anchor="ctr"/>
          <a:lstStyle/>
          <a:p>
            <a:pPr algn="ctr" defTabSz="589655"/>
            <a:r>
              <a:rPr lang="ru-RU" sz="1143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</a:rPr>
              <a:t>Сводные </a:t>
            </a:r>
            <a:r>
              <a:rPr lang="ru-RU" sz="1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</a:rPr>
              <a:t>региональные</a:t>
            </a:r>
            <a:r>
              <a:rPr lang="ru-RU" sz="1143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</a:rPr>
              <a:t> доклады</a:t>
            </a:r>
            <a:endParaRPr sz="1143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</a:endParaRPr>
          </a:p>
        </p:txBody>
      </p:sp>
      <p:sp>
        <p:nvSpPr>
          <p:cNvPr id="128" name="Кружок"/>
          <p:cNvSpPr/>
          <p:nvPr/>
        </p:nvSpPr>
        <p:spPr>
          <a:xfrm>
            <a:off x="8202179" y="1612381"/>
            <a:ext cx="1275699" cy="1233279"/>
          </a:xfrm>
          <a:prstGeom prst="ellipse">
            <a:avLst/>
          </a:prstGeom>
          <a:solidFill>
            <a:srgbClr val="00A2C1"/>
          </a:solidFill>
          <a:ln w="12700">
            <a:miter lim="400000"/>
          </a:ln>
        </p:spPr>
        <p:txBody>
          <a:bodyPr lIns="36286" tIns="36286" rIns="36286" bIns="36286" anchor="ctr"/>
          <a:lstStyle/>
          <a:p>
            <a:pPr algn="ctr" defTabSz="589655"/>
            <a:r>
              <a:rPr lang="ru-RU" sz="1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</a:rPr>
              <a:t>Сводные </a:t>
            </a:r>
            <a:r>
              <a:rPr lang="ru-RU" sz="857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</a:rPr>
              <a:t>муниципальные</a:t>
            </a:r>
            <a:r>
              <a:rPr lang="ru-RU" sz="1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</a:rPr>
              <a:t> доклады</a:t>
            </a:r>
            <a:endParaRPr sz="10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</a:endParaRPr>
          </a:p>
        </p:txBody>
      </p:sp>
      <p:sp>
        <p:nvSpPr>
          <p:cNvPr id="129" name="Прямоугольник"/>
          <p:cNvSpPr/>
          <p:nvPr/>
        </p:nvSpPr>
        <p:spPr>
          <a:xfrm>
            <a:off x="7807914" y="3406423"/>
            <a:ext cx="1448671" cy="324352"/>
          </a:xfrm>
          <a:prstGeom prst="rect">
            <a:avLst/>
          </a:prstGeom>
          <a:solidFill>
            <a:srgbClr val="70AD47"/>
          </a:solidFill>
          <a:ln w="12700">
            <a:miter lim="400000"/>
          </a:ln>
        </p:spPr>
        <p:txBody>
          <a:bodyPr lIns="36286" tIns="36286" rIns="36286" bIns="36286" anchor="ctr"/>
          <a:lstStyle/>
          <a:p>
            <a:pPr algn="ctr" defTabSz="58964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ru-RU" sz="1143" b="1" dirty="0">
                <a:solidFill>
                  <a:srgbClr val="FFFFFF"/>
                </a:solidFill>
                <a:latin typeface="Helvetica Neue Medium"/>
                <a:sym typeface="Helvetica Neue Medium"/>
              </a:rPr>
              <a:t>до 15 апреля</a:t>
            </a:r>
          </a:p>
        </p:txBody>
      </p:sp>
      <p:sp>
        <p:nvSpPr>
          <p:cNvPr id="20" name="Выгнутая влево стрелка 19"/>
          <p:cNvSpPr/>
          <p:nvPr/>
        </p:nvSpPr>
        <p:spPr>
          <a:xfrm>
            <a:off x="527306" y="4188355"/>
            <a:ext cx="1067274" cy="1564671"/>
          </a:xfrm>
          <a:prstGeom prst="curvedRightArrow">
            <a:avLst/>
          </a:prstGeom>
          <a:solidFill>
            <a:srgbClr val="70AD4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2">
              <a:solidFill>
                <a:schemeClr val="tx1"/>
              </a:solidFill>
            </a:endParaRPr>
          </a:p>
        </p:txBody>
      </p:sp>
      <p:sp>
        <p:nvSpPr>
          <p:cNvPr id="132" name="Прямоугольник"/>
          <p:cNvSpPr/>
          <p:nvPr/>
        </p:nvSpPr>
        <p:spPr>
          <a:xfrm>
            <a:off x="6732175" y="5739798"/>
            <a:ext cx="1012110" cy="324352"/>
          </a:xfrm>
          <a:prstGeom prst="rect">
            <a:avLst/>
          </a:prstGeom>
          <a:solidFill>
            <a:srgbClr val="70AD47"/>
          </a:solidFill>
          <a:ln w="12700">
            <a:miter lim="400000"/>
          </a:ln>
        </p:spPr>
        <p:txBody>
          <a:bodyPr lIns="36286" tIns="36286" rIns="36286" bIns="36286" anchor="ctr"/>
          <a:lstStyle/>
          <a:p>
            <a:pPr algn="ctr" defTabSz="58964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ru-RU" sz="1143" b="1" dirty="0">
                <a:solidFill>
                  <a:srgbClr val="FFFFFF"/>
                </a:solidFill>
                <a:latin typeface="Helvetica Neue Medium"/>
                <a:sym typeface="Helvetica Neue Medium"/>
              </a:rPr>
              <a:t>до 1 июня</a:t>
            </a:r>
          </a:p>
        </p:txBody>
      </p:sp>
      <p:pic>
        <p:nvPicPr>
          <p:cNvPr id="133" name="Изображение" descr="Изображе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6418" y="4194113"/>
            <a:ext cx="330071" cy="261486"/>
          </a:xfrm>
          <a:prstGeom prst="rect">
            <a:avLst/>
          </a:prstGeom>
          <a:solidFill>
            <a:srgbClr val="70AD47"/>
          </a:solidFill>
          <a:ln w="12700">
            <a:miter lim="400000"/>
          </a:ln>
        </p:spPr>
      </p:pic>
      <p:sp>
        <p:nvSpPr>
          <p:cNvPr id="134" name="Сквиркл"/>
          <p:cNvSpPr/>
          <p:nvPr/>
        </p:nvSpPr>
        <p:spPr>
          <a:xfrm>
            <a:off x="6527223" y="5304921"/>
            <a:ext cx="1422016" cy="443952"/>
          </a:xfrm>
          <a:prstGeom prst="roundRect">
            <a:avLst>
              <a:gd name="adj" fmla="val 38592"/>
            </a:avLst>
          </a:prstGeom>
          <a:solidFill>
            <a:srgbClr val="FFFFFF"/>
          </a:solidFill>
          <a:ln w="25400">
            <a:solidFill>
              <a:srgbClr val="70AD47"/>
            </a:solidFill>
          </a:ln>
        </p:spPr>
        <p:txBody>
          <a:bodyPr lIns="87085" tIns="87085" rIns="87085" bIns="87085" anchor="ctr"/>
          <a:lstStyle/>
          <a:p>
            <a:pPr algn="ctr" defTabSz="1741749"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1143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Правительство РФ</a:t>
            </a:r>
            <a:endParaRPr sz="1143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5" name="Прямоугольник"/>
          <p:cNvSpPr/>
          <p:nvPr/>
        </p:nvSpPr>
        <p:spPr>
          <a:xfrm>
            <a:off x="8171900" y="5024923"/>
            <a:ext cx="1012110" cy="324352"/>
          </a:xfrm>
          <a:prstGeom prst="rect">
            <a:avLst/>
          </a:prstGeom>
          <a:solidFill>
            <a:srgbClr val="70AD47"/>
          </a:solidFill>
          <a:ln w="12700">
            <a:miter lim="400000"/>
          </a:ln>
        </p:spPr>
        <p:txBody>
          <a:bodyPr lIns="36286" tIns="36286" rIns="36286" bIns="36286" anchor="ctr"/>
          <a:lstStyle/>
          <a:p>
            <a:pPr algn="ctr" defTabSz="58964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ru-RU" sz="1143" b="1" dirty="0">
                <a:solidFill>
                  <a:srgbClr val="FFFFFF"/>
                </a:solidFill>
                <a:latin typeface="Helvetica Neue Medium"/>
                <a:sym typeface="Helvetica Neue Medium"/>
              </a:rPr>
              <a:t>до 1 июля</a:t>
            </a:r>
          </a:p>
        </p:txBody>
      </p:sp>
      <p:sp>
        <p:nvSpPr>
          <p:cNvPr id="136" name="Сквиркл"/>
          <p:cNvSpPr/>
          <p:nvPr/>
        </p:nvSpPr>
        <p:spPr>
          <a:xfrm>
            <a:off x="7953448" y="4501393"/>
            <a:ext cx="1449015" cy="521236"/>
          </a:xfrm>
          <a:prstGeom prst="roundRect">
            <a:avLst>
              <a:gd name="adj" fmla="val 38592"/>
            </a:avLst>
          </a:prstGeom>
          <a:solidFill>
            <a:srgbClr val="FFFFFF"/>
          </a:solidFill>
          <a:ln w="25400">
            <a:solidFill>
              <a:srgbClr val="70AD47"/>
            </a:solidFill>
          </a:ln>
        </p:spPr>
        <p:txBody>
          <a:bodyPr lIns="87085" tIns="87085" rIns="87085" bIns="87085" anchor="ctr"/>
          <a:lstStyle/>
          <a:p>
            <a:pPr algn="ctr" defTabSz="1741749"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1143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Совет Федерации </a:t>
            </a:r>
            <a:endParaRPr sz="1143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7" name="Линия"/>
          <p:cNvSpPr/>
          <p:nvPr/>
        </p:nvSpPr>
        <p:spPr>
          <a:xfrm>
            <a:off x="8630284" y="5351709"/>
            <a:ext cx="11465" cy="540719"/>
          </a:xfrm>
          <a:prstGeom prst="line">
            <a:avLst/>
          </a:prstGeom>
          <a:ln w="38100" cap="rnd">
            <a:solidFill>
              <a:srgbClr val="00A2C1"/>
            </a:solidFill>
            <a:custDash>
              <a:ds d="100000" sp="200000"/>
            </a:custDash>
            <a:headEnd type="triangle"/>
          </a:ln>
        </p:spPr>
        <p:txBody>
          <a:bodyPr lIns="36286" tIns="36286" rIns="36286" bIns="36286" anchor="ctr"/>
          <a:lstStyle/>
          <a:p>
            <a:endParaRPr sz="962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5871848" y="6378964"/>
            <a:ext cx="1378864" cy="0"/>
          </a:xfrm>
          <a:prstGeom prst="line">
            <a:avLst/>
          </a:prstGeom>
          <a:ln w="349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41" name="Изображение" descr="Изображе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24394" y="5010365"/>
            <a:ext cx="641376" cy="656117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Сквиркл"/>
          <p:cNvSpPr/>
          <p:nvPr/>
        </p:nvSpPr>
        <p:spPr>
          <a:xfrm>
            <a:off x="4613300" y="6043453"/>
            <a:ext cx="1863565" cy="532064"/>
          </a:xfrm>
          <a:prstGeom prst="roundRect">
            <a:avLst>
              <a:gd name="adj" fmla="val 38592"/>
            </a:avLst>
          </a:prstGeom>
          <a:solidFill>
            <a:srgbClr val="FFFFFF"/>
          </a:solidFill>
          <a:ln w="25400">
            <a:solidFill>
              <a:srgbClr val="70AD47"/>
            </a:solidFill>
          </a:ln>
        </p:spPr>
        <p:txBody>
          <a:bodyPr lIns="87085" tIns="87085" rIns="87085" bIns="87085" anchor="ctr"/>
          <a:lstStyle/>
          <a:p>
            <a:pPr algn="ctr" defTabSz="1741749"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1143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Минэкономразвития России</a:t>
            </a:r>
            <a:endParaRPr sz="1143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4" name="Изображение" descr="Изображе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960038" y="4194112"/>
            <a:ext cx="341446" cy="264039"/>
          </a:xfrm>
          <a:prstGeom prst="rect">
            <a:avLst/>
          </a:prstGeom>
          <a:solidFill>
            <a:srgbClr val="70AD47"/>
          </a:solidFill>
          <a:ln w="12700">
            <a:miter lim="400000"/>
          </a:ln>
        </p:spPr>
      </p:pic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7D888CD6-BA64-4787-B0C0-059BA851555A}"/>
              </a:ext>
            </a:extLst>
          </p:cNvPr>
          <p:cNvSpPr/>
          <p:nvPr/>
        </p:nvSpPr>
        <p:spPr>
          <a:xfrm>
            <a:off x="9604549" y="6309485"/>
            <a:ext cx="301451" cy="164427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2"/>
          </a:p>
        </p:txBody>
      </p:sp>
      <p:pic>
        <p:nvPicPr>
          <p:cNvPr id="50" name="Изображение" descr="Изображе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86170" y="56860"/>
            <a:ext cx="1268855" cy="3069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16217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id="{317E0713-352C-4A2C-A1F0-E5E95316BE2F}"/>
              </a:ext>
            </a:extLst>
          </p:cNvPr>
          <p:cNvSpPr txBox="1"/>
          <p:nvPr/>
        </p:nvSpPr>
        <p:spPr>
          <a:xfrm>
            <a:off x="875065" y="128946"/>
            <a:ext cx="6144300" cy="3881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714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- О д</a:t>
            </a:r>
            <a:r>
              <a:rPr lang="ru-RU" sz="1714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осудебном обжаловании в КНД</a:t>
            </a:r>
            <a:endParaRPr lang="ru-RU" sz="1714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C112FB5B-FD9F-4A69-89D4-295998C7BC1B}"/>
              </a:ext>
            </a:extLst>
          </p:cNvPr>
          <p:cNvGrpSpPr/>
          <p:nvPr/>
        </p:nvGrpSpPr>
        <p:grpSpPr>
          <a:xfrm>
            <a:off x="615314" y="1698527"/>
            <a:ext cx="8371669" cy="1619625"/>
            <a:chOff x="1089942" y="1218291"/>
            <a:chExt cx="6787807" cy="1243459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5451E7B6-5451-4B9E-9E11-E10D69E4E24B}"/>
                </a:ext>
              </a:extLst>
            </p:cNvPr>
            <p:cNvSpPr/>
            <p:nvPr/>
          </p:nvSpPr>
          <p:spPr>
            <a:xfrm>
              <a:off x="1089942" y="1871200"/>
              <a:ext cx="63500" cy="5143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AE0746D-32B5-4779-8C98-ACDBB35C0DA5}"/>
                </a:ext>
              </a:extLst>
            </p:cNvPr>
            <p:cNvSpPr txBox="1"/>
            <p:nvPr/>
          </p:nvSpPr>
          <p:spPr>
            <a:xfrm>
              <a:off x="1235397" y="2033379"/>
              <a:ext cx="2592009" cy="428371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1600" dirty="0"/>
                <a:t>Принимается во исполнение </a:t>
              </a:r>
            </a:p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1400" dirty="0"/>
                <a:t>9 главы 248-ФЗ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0DEF2AF-766A-4CEF-8741-61ACC222E9FD}"/>
                </a:ext>
              </a:extLst>
            </p:cNvPr>
            <p:cNvSpPr txBox="1"/>
            <p:nvPr/>
          </p:nvSpPr>
          <p:spPr>
            <a:xfrm>
              <a:off x="4850721" y="1997986"/>
              <a:ext cx="2815921" cy="384159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1600" dirty="0"/>
                <a:t>3 </a:t>
              </a:r>
              <a:r>
                <a:rPr lang="ru-RU" sz="1600" dirty="0" err="1"/>
                <a:t>ФОИВа</a:t>
              </a:r>
              <a:r>
                <a:rPr lang="ru-RU" sz="1600" dirty="0"/>
                <a:t> уже участвуют</a:t>
              </a:r>
            </a:p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1400" dirty="0"/>
                <a:t>(расширение эксперимента до 19 </a:t>
              </a:r>
              <a:r>
                <a:rPr lang="ru-RU" sz="1400" dirty="0" err="1"/>
                <a:t>ФОИВов</a:t>
              </a:r>
              <a:r>
                <a:rPr lang="ru-RU" sz="1400" dirty="0"/>
                <a:t>)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2164CC7-6A7F-4555-B882-CF89AE45B684}"/>
                </a:ext>
              </a:extLst>
            </p:cNvPr>
            <p:cNvSpPr txBox="1"/>
            <p:nvPr/>
          </p:nvSpPr>
          <p:spPr>
            <a:xfrm>
              <a:off x="4823924" y="1218291"/>
              <a:ext cx="3053825" cy="3638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ru-RU" sz="1600" b="1" dirty="0"/>
                <a:t>В настоящий момент</a:t>
              </a:r>
            </a:p>
            <a:p>
              <a:r>
                <a:rPr lang="ru-RU" sz="1400" b="1" dirty="0"/>
                <a:t>Проводится эксперимент до 1 июля 2021 года </a:t>
              </a:r>
            </a:p>
          </p:txBody>
        </p:sp>
      </p:grp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D888CD6-BA64-4787-B0C0-059BA851555A}"/>
              </a:ext>
            </a:extLst>
          </p:cNvPr>
          <p:cNvSpPr/>
          <p:nvPr/>
        </p:nvSpPr>
        <p:spPr>
          <a:xfrm>
            <a:off x="0" y="1034173"/>
            <a:ext cx="316524" cy="1726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TextBox 1"/>
          <p:cNvSpPr txBox="1"/>
          <p:nvPr/>
        </p:nvSpPr>
        <p:spPr>
          <a:xfrm>
            <a:off x="5253630" y="3782583"/>
            <a:ext cx="40377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Вся работа в информационной системе, </a:t>
            </a:r>
          </a:p>
          <a:p>
            <a:r>
              <a:rPr lang="ru-RU" sz="1400" dirty="0"/>
              <a:t>уход от бумажного документооборота</a:t>
            </a:r>
          </a:p>
          <a:p>
            <a:endParaRPr lang="ru-RU" sz="1400" dirty="0"/>
          </a:p>
          <a:p>
            <a:r>
              <a:rPr lang="ru-RU" sz="1400" dirty="0"/>
              <a:t>Возможность дистанционно общаться с контролером, направлять дополнительные документы</a:t>
            </a:r>
          </a:p>
          <a:p>
            <a:endParaRPr lang="ru-RU" sz="1400" dirty="0"/>
          </a:p>
          <a:p>
            <a:r>
              <a:rPr lang="ru-RU" sz="1400" dirty="0"/>
              <a:t>Переходный период до 2023 года </a:t>
            </a:r>
          </a:p>
          <a:p>
            <a:r>
              <a:rPr lang="ru-RU" sz="1400" dirty="0"/>
              <a:t>Функционал подсистемы на базе ТОР КНД</a:t>
            </a:r>
          </a:p>
        </p:txBody>
      </p:sp>
      <p:grpSp>
        <p:nvGrpSpPr>
          <p:cNvPr id="32" name="Group 836"/>
          <p:cNvGrpSpPr>
            <a:grpSpLocks noChangeAspect="1"/>
          </p:cNvGrpSpPr>
          <p:nvPr/>
        </p:nvGrpSpPr>
        <p:grpSpPr bwMode="auto">
          <a:xfrm>
            <a:off x="5052378" y="3825645"/>
            <a:ext cx="184179" cy="254150"/>
            <a:chOff x="536" y="300"/>
            <a:chExt cx="687" cy="94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3" name="Freeform 838"/>
            <p:cNvSpPr>
              <a:spLocks noEditPoints="1"/>
            </p:cNvSpPr>
            <p:nvPr/>
          </p:nvSpPr>
          <p:spPr bwMode="auto">
            <a:xfrm>
              <a:off x="536" y="300"/>
              <a:ext cx="687" cy="948"/>
            </a:xfrm>
            <a:custGeom>
              <a:avLst/>
              <a:gdLst>
                <a:gd name="T0" fmla="*/ 2126 w 2748"/>
                <a:gd name="T1" fmla="*/ 3169 h 3792"/>
                <a:gd name="T2" fmla="*/ 2126 w 2748"/>
                <a:gd name="T3" fmla="*/ 3535 h 3792"/>
                <a:gd name="T4" fmla="*/ 2490 w 2748"/>
                <a:gd name="T5" fmla="*/ 3169 h 3792"/>
                <a:gd name="T6" fmla="*/ 2126 w 2748"/>
                <a:gd name="T7" fmla="*/ 3169 h 3792"/>
                <a:gd name="T8" fmla="*/ 152 w 2748"/>
                <a:gd name="T9" fmla="*/ 151 h 3792"/>
                <a:gd name="T10" fmla="*/ 152 w 2748"/>
                <a:gd name="T11" fmla="*/ 3641 h 3792"/>
                <a:gd name="T12" fmla="*/ 1974 w 2748"/>
                <a:gd name="T13" fmla="*/ 3641 h 3792"/>
                <a:gd name="T14" fmla="*/ 1974 w 2748"/>
                <a:gd name="T15" fmla="*/ 3093 h 3792"/>
                <a:gd name="T16" fmla="*/ 1977 w 2748"/>
                <a:gd name="T17" fmla="*/ 3074 h 3792"/>
                <a:gd name="T18" fmla="*/ 1985 w 2748"/>
                <a:gd name="T19" fmla="*/ 3057 h 3792"/>
                <a:gd name="T20" fmla="*/ 1996 w 2748"/>
                <a:gd name="T21" fmla="*/ 3040 h 3792"/>
                <a:gd name="T22" fmla="*/ 2012 w 2748"/>
                <a:gd name="T23" fmla="*/ 3028 h 3792"/>
                <a:gd name="T24" fmla="*/ 2031 w 2748"/>
                <a:gd name="T25" fmla="*/ 3021 h 3792"/>
                <a:gd name="T26" fmla="*/ 2050 w 2748"/>
                <a:gd name="T27" fmla="*/ 3019 h 3792"/>
                <a:gd name="T28" fmla="*/ 2050 w 2748"/>
                <a:gd name="T29" fmla="*/ 3019 h 3792"/>
                <a:gd name="T30" fmla="*/ 2597 w 2748"/>
                <a:gd name="T31" fmla="*/ 3019 h 3792"/>
                <a:gd name="T32" fmla="*/ 2597 w 2748"/>
                <a:gd name="T33" fmla="*/ 151 h 3792"/>
                <a:gd name="T34" fmla="*/ 152 w 2748"/>
                <a:gd name="T35" fmla="*/ 151 h 3792"/>
                <a:gd name="T36" fmla="*/ 76 w 2748"/>
                <a:gd name="T37" fmla="*/ 0 h 3792"/>
                <a:gd name="T38" fmla="*/ 2673 w 2748"/>
                <a:gd name="T39" fmla="*/ 0 h 3792"/>
                <a:gd name="T40" fmla="*/ 2693 w 2748"/>
                <a:gd name="T41" fmla="*/ 2 h 3792"/>
                <a:gd name="T42" fmla="*/ 2711 w 2748"/>
                <a:gd name="T43" fmla="*/ 10 h 3792"/>
                <a:gd name="T44" fmla="*/ 2726 w 2748"/>
                <a:gd name="T45" fmla="*/ 22 h 3792"/>
                <a:gd name="T46" fmla="*/ 2738 w 2748"/>
                <a:gd name="T47" fmla="*/ 38 h 3792"/>
                <a:gd name="T48" fmla="*/ 2746 w 2748"/>
                <a:gd name="T49" fmla="*/ 55 h 3792"/>
                <a:gd name="T50" fmla="*/ 2748 w 2748"/>
                <a:gd name="T51" fmla="*/ 76 h 3792"/>
                <a:gd name="T52" fmla="*/ 2748 w 2748"/>
                <a:gd name="T53" fmla="*/ 3095 h 3792"/>
                <a:gd name="T54" fmla="*/ 2746 w 2748"/>
                <a:gd name="T55" fmla="*/ 3114 h 3792"/>
                <a:gd name="T56" fmla="*/ 2739 w 2748"/>
                <a:gd name="T57" fmla="*/ 3132 h 3792"/>
                <a:gd name="T58" fmla="*/ 2726 w 2748"/>
                <a:gd name="T59" fmla="*/ 3147 h 3792"/>
                <a:gd name="T60" fmla="*/ 2104 w 2748"/>
                <a:gd name="T61" fmla="*/ 3770 h 3792"/>
                <a:gd name="T62" fmla="*/ 2088 w 2748"/>
                <a:gd name="T63" fmla="*/ 3782 h 3792"/>
                <a:gd name="T64" fmla="*/ 2070 w 2748"/>
                <a:gd name="T65" fmla="*/ 3790 h 3792"/>
                <a:gd name="T66" fmla="*/ 2050 w 2748"/>
                <a:gd name="T67" fmla="*/ 3792 h 3792"/>
                <a:gd name="T68" fmla="*/ 76 w 2748"/>
                <a:gd name="T69" fmla="*/ 3792 h 3792"/>
                <a:gd name="T70" fmla="*/ 56 w 2748"/>
                <a:gd name="T71" fmla="*/ 3790 h 3792"/>
                <a:gd name="T72" fmla="*/ 38 w 2748"/>
                <a:gd name="T73" fmla="*/ 3782 h 3792"/>
                <a:gd name="T74" fmla="*/ 23 w 2748"/>
                <a:gd name="T75" fmla="*/ 3770 h 3792"/>
                <a:gd name="T76" fmla="*/ 10 w 2748"/>
                <a:gd name="T77" fmla="*/ 3754 h 3792"/>
                <a:gd name="T78" fmla="*/ 3 w 2748"/>
                <a:gd name="T79" fmla="*/ 3737 h 3792"/>
                <a:gd name="T80" fmla="*/ 0 w 2748"/>
                <a:gd name="T81" fmla="*/ 3716 h 3792"/>
                <a:gd name="T82" fmla="*/ 0 w 2748"/>
                <a:gd name="T83" fmla="*/ 76 h 3792"/>
                <a:gd name="T84" fmla="*/ 3 w 2748"/>
                <a:gd name="T85" fmla="*/ 55 h 3792"/>
                <a:gd name="T86" fmla="*/ 10 w 2748"/>
                <a:gd name="T87" fmla="*/ 38 h 3792"/>
                <a:gd name="T88" fmla="*/ 23 w 2748"/>
                <a:gd name="T89" fmla="*/ 22 h 3792"/>
                <a:gd name="T90" fmla="*/ 38 w 2748"/>
                <a:gd name="T91" fmla="*/ 10 h 3792"/>
                <a:gd name="T92" fmla="*/ 56 w 2748"/>
                <a:gd name="T93" fmla="*/ 2 h 3792"/>
                <a:gd name="T94" fmla="*/ 76 w 2748"/>
                <a:gd name="T95" fmla="*/ 0 h 3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48" h="3792">
                  <a:moveTo>
                    <a:pt x="2126" y="3169"/>
                  </a:moveTo>
                  <a:lnTo>
                    <a:pt x="2126" y="3535"/>
                  </a:lnTo>
                  <a:lnTo>
                    <a:pt x="2490" y="3169"/>
                  </a:lnTo>
                  <a:lnTo>
                    <a:pt x="2126" y="3169"/>
                  </a:lnTo>
                  <a:close/>
                  <a:moveTo>
                    <a:pt x="152" y="151"/>
                  </a:moveTo>
                  <a:lnTo>
                    <a:pt x="152" y="3641"/>
                  </a:lnTo>
                  <a:lnTo>
                    <a:pt x="1974" y="3641"/>
                  </a:lnTo>
                  <a:lnTo>
                    <a:pt x="1974" y="3093"/>
                  </a:lnTo>
                  <a:lnTo>
                    <a:pt x="1977" y="3074"/>
                  </a:lnTo>
                  <a:lnTo>
                    <a:pt x="1985" y="3057"/>
                  </a:lnTo>
                  <a:lnTo>
                    <a:pt x="1996" y="3040"/>
                  </a:lnTo>
                  <a:lnTo>
                    <a:pt x="2012" y="3028"/>
                  </a:lnTo>
                  <a:lnTo>
                    <a:pt x="2031" y="3021"/>
                  </a:lnTo>
                  <a:lnTo>
                    <a:pt x="2050" y="3019"/>
                  </a:lnTo>
                  <a:lnTo>
                    <a:pt x="2050" y="3019"/>
                  </a:lnTo>
                  <a:lnTo>
                    <a:pt x="2597" y="3019"/>
                  </a:lnTo>
                  <a:lnTo>
                    <a:pt x="2597" y="151"/>
                  </a:lnTo>
                  <a:lnTo>
                    <a:pt x="152" y="151"/>
                  </a:lnTo>
                  <a:close/>
                  <a:moveTo>
                    <a:pt x="76" y="0"/>
                  </a:moveTo>
                  <a:lnTo>
                    <a:pt x="2673" y="0"/>
                  </a:lnTo>
                  <a:lnTo>
                    <a:pt x="2693" y="2"/>
                  </a:lnTo>
                  <a:lnTo>
                    <a:pt x="2711" y="10"/>
                  </a:lnTo>
                  <a:lnTo>
                    <a:pt x="2726" y="22"/>
                  </a:lnTo>
                  <a:lnTo>
                    <a:pt x="2738" y="38"/>
                  </a:lnTo>
                  <a:lnTo>
                    <a:pt x="2746" y="55"/>
                  </a:lnTo>
                  <a:lnTo>
                    <a:pt x="2748" y="76"/>
                  </a:lnTo>
                  <a:lnTo>
                    <a:pt x="2748" y="3095"/>
                  </a:lnTo>
                  <a:lnTo>
                    <a:pt x="2746" y="3114"/>
                  </a:lnTo>
                  <a:lnTo>
                    <a:pt x="2739" y="3132"/>
                  </a:lnTo>
                  <a:lnTo>
                    <a:pt x="2726" y="3147"/>
                  </a:lnTo>
                  <a:lnTo>
                    <a:pt x="2104" y="3770"/>
                  </a:lnTo>
                  <a:lnTo>
                    <a:pt x="2088" y="3782"/>
                  </a:lnTo>
                  <a:lnTo>
                    <a:pt x="2070" y="3790"/>
                  </a:lnTo>
                  <a:lnTo>
                    <a:pt x="2050" y="3792"/>
                  </a:lnTo>
                  <a:lnTo>
                    <a:pt x="76" y="3792"/>
                  </a:lnTo>
                  <a:lnTo>
                    <a:pt x="56" y="3790"/>
                  </a:lnTo>
                  <a:lnTo>
                    <a:pt x="38" y="3782"/>
                  </a:lnTo>
                  <a:lnTo>
                    <a:pt x="23" y="3770"/>
                  </a:lnTo>
                  <a:lnTo>
                    <a:pt x="10" y="3754"/>
                  </a:lnTo>
                  <a:lnTo>
                    <a:pt x="3" y="3737"/>
                  </a:lnTo>
                  <a:lnTo>
                    <a:pt x="0" y="3716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0" y="38"/>
                  </a:lnTo>
                  <a:lnTo>
                    <a:pt x="23" y="22"/>
                  </a:lnTo>
                  <a:lnTo>
                    <a:pt x="38" y="10"/>
                  </a:lnTo>
                  <a:lnTo>
                    <a:pt x="56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4" name="Freeform 839"/>
            <p:cNvSpPr>
              <a:spLocks/>
            </p:cNvSpPr>
            <p:nvPr/>
          </p:nvSpPr>
          <p:spPr bwMode="auto">
            <a:xfrm>
              <a:off x="637" y="453"/>
              <a:ext cx="133" cy="107"/>
            </a:xfrm>
            <a:custGeom>
              <a:avLst/>
              <a:gdLst>
                <a:gd name="T0" fmla="*/ 460 w 536"/>
                <a:gd name="T1" fmla="*/ 0 h 426"/>
                <a:gd name="T2" fmla="*/ 480 w 536"/>
                <a:gd name="T3" fmla="*/ 2 h 426"/>
                <a:gd name="T4" fmla="*/ 498 w 536"/>
                <a:gd name="T5" fmla="*/ 9 h 426"/>
                <a:gd name="T6" fmla="*/ 514 w 536"/>
                <a:gd name="T7" fmla="*/ 21 h 426"/>
                <a:gd name="T8" fmla="*/ 525 w 536"/>
                <a:gd name="T9" fmla="*/ 38 h 426"/>
                <a:gd name="T10" fmla="*/ 534 w 536"/>
                <a:gd name="T11" fmla="*/ 56 h 426"/>
                <a:gd name="T12" fmla="*/ 536 w 536"/>
                <a:gd name="T13" fmla="*/ 74 h 426"/>
                <a:gd name="T14" fmla="*/ 534 w 536"/>
                <a:gd name="T15" fmla="*/ 94 h 426"/>
                <a:gd name="T16" fmla="*/ 525 w 536"/>
                <a:gd name="T17" fmla="*/ 112 h 426"/>
                <a:gd name="T18" fmla="*/ 514 w 536"/>
                <a:gd name="T19" fmla="*/ 128 h 426"/>
                <a:gd name="T20" fmla="*/ 238 w 536"/>
                <a:gd name="T21" fmla="*/ 404 h 426"/>
                <a:gd name="T22" fmla="*/ 222 w 536"/>
                <a:gd name="T23" fmla="*/ 416 h 426"/>
                <a:gd name="T24" fmla="*/ 204 w 536"/>
                <a:gd name="T25" fmla="*/ 424 h 426"/>
                <a:gd name="T26" fmla="*/ 184 w 536"/>
                <a:gd name="T27" fmla="*/ 426 h 426"/>
                <a:gd name="T28" fmla="*/ 165 w 536"/>
                <a:gd name="T29" fmla="*/ 424 h 426"/>
                <a:gd name="T30" fmla="*/ 147 w 536"/>
                <a:gd name="T31" fmla="*/ 416 h 426"/>
                <a:gd name="T32" fmla="*/ 131 w 536"/>
                <a:gd name="T33" fmla="*/ 404 h 426"/>
                <a:gd name="T34" fmla="*/ 22 w 536"/>
                <a:gd name="T35" fmla="*/ 295 h 426"/>
                <a:gd name="T36" fmla="*/ 11 w 536"/>
                <a:gd name="T37" fmla="*/ 279 h 426"/>
                <a:gd name="T38" fmla="*/ 3 w 536"/>
                <a:gd name="T39" fmla="*/ 262 h 426"/>
                <a:gd name="T40" fmla="*/ 0 w 536"/>
                <a:gd name="T41" fmla="*/ 242 h 426"/>
                <a:gd name="T42" fmla="*/ 3 w 536"/>
                <a:gd name="T43" fmla="*/ 223 h 426"/>
                <a:gd name="T44" fmla="*/ 11 w 536"/>
                <a:gd name="T45" fmla="*/ 204 h 426"/>
                <a:gd name="T46" fmla="*/ 22 w 536"/>
                <a:gd name="T47" fmla="*/ 188 h 426"/>
                <a:gd name="T48" fmla="*/ 38 w 536"/>
                <a:gd name="T49" fmla="*/ 177 h 426"/>
                <a:gd name="T50" fmla="*/ 57 w 536"/>
                <a:gd name="T51" fmla="*/ 169 h 426"/>
                <a:gd name="T52" fmla="*/ 76 w 536"/>
                <a:gd name="T53" fmla="*/ 166 h 426"/>
                <a:gd name="T54" fmla="*/ 96 w 536"/>
                <a:gd name="T55" fmla="*/ 169 h 426"/>
                <a:gd name="T56" fmla="*/ 113 w 536"/>
                <a:gd name="T57" fmla="*/ 177 h 426"/>
                <a:gd name="T58" fmla="*/ 129 w 536"/>
                <a:gd name="T59" fmla="*/ 188 h 426"/>
                <a:gd name="T60" fmla="*/ 184 w 536"/>
                <a:gd name="T61" fmla="*/ 243 h 426"/>
                <a:gd name="T62" fmla="*/ 407 w 536"/>
                <a:gd name="T63" fmla="*/ 21 h 426"/>
                <a:gd name="T64" fmla="*/ 423 w 536"/>
                <a:gd name="T65" fmla="*/ 9 h 426"/>
                <a:gd name="T66" fmla="*/ 442 w 536"/>
                <a:gd name="T67" fmla="*/ 2 h 426"/>
                <a:gd name="T68" fmla="*/ 460 w 536"/>
                <a:gd name="T6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6">
                  <a:moveTo>
                    <a:pt x="460" y="0"/>
                  </a:moveTo>
                  <a:lnTo>
                    <a:pt x="480" y="2"/>
                  </a:lnTo>
                  <a:lnTo>
                    <a:pt x="498" y="9"/>
                  </a:lnTo>
                  <a:lnTo>
                    <a:pt x="514" y="21"/>
                  </a:lnTo>
                  <a:lnTo>
                    <a:pt x="525" y="38"/>
                  </a:lnTo>
                  <a:lnTo>
                    <a:pt x="534" y="56"/>
                  </a:lnTo>
                  <a:lnTo>
                    <a:pt x="536" y="74"/>
                  </a:lnTo>
                  <a:lnTo>
                    <a:pt x="534" y="94"/>
                  </a:lnTo>
                  <a:lnTo>
                    <a:pt x="525" y="112"/>
                  </a:lnTo>
                  <a:lnTo>
                    <a:pt x="514" y="128"/>
                  </a:lnTo>
                  <a:lnTo>
                    <a:pt x="238" y="404"/>
                  </a:lnTo>
                  <a:lnTo>
                    <a:pt x="222" y="416"/>
                  </a:lnTo>
                  <a:lnTo>
                    <a:pt x="204" y="424"/>
                  </a:lnTo>
                  <a:lnTo>
                    <a:pt x="184" y="426"/>
                  </a:lnTo>
                  <a:lnTo>
                    <a:pt x="165" y="424"/>
                  </a:lnTo>
                  <a:lnTo>
                    <a:pt x="147" y="416"/>
                  </a:lnTo>
                  <a:lnTo>
                    <a:pt x="131" y="404"/>
                  </a:lnTo>
                  <a:lnTo>
                    <a:pt x="22" y="295"/>
                  </a:lnTo>
                  <a:lnTo>
                    <a:pt x="11" y="279"/>
                  </a:lnTo>
                  <a:lnTo>
                    <a:pt x="3" y="262"/>
                  </a:lnTo>
                  <a:lnTo>
                    <a:pt x="0" y="242"/>
                  </a:lnTo>
                  <a:lnTo>
                    <a:pt x="3" y="223"/>
                  </a:lnTo>
                  <a:lnTo>
                    <a:pt x="11" y="204"/>
                  </a:lnTo>
                  <a:lnTo>
                    <a:pt x="22" y="188"/>
                  </a:lnTo>
                  <a:lnTo>
                    <a:pt x="38" y="177"/>
                  </a:lnTo>
                  <a:lnTo>
                    <a:pt x="57" y="169"/>
                  </a:lnTo>
                  <a:lnTo>
                    <a:pt x="76" y="166"/>
                  </a:lnTo>
                  <a:lnTo>
                    <a:pt x="96" y="169"/>
                  </a:lnTo>
                  <a:lnTo>
                    <a:pt x="113" y="177"/>
                  </a:lnTo>
                  <a:lnTo>
                    <a:pt x="129" y="188"/>
                  </a:lnTo>
                  <a:lnTo>
                    <a:pt x="184" y="243"/>
                  </a:lnTo>
                  <a:lnTo>
                    <a:pt x="407" y="21"/>
                  </a:lnTo>
                  <a:lnTo>
                    <a:pt x="423" y="9"/>
                  </a:lnTo>
                  <a:lnTo>
                    <a:pt x="442" y="2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5" name="Freeform 840"/>
            <p:cNvSpPr>
              <a:spLocks/>
            </p:cNvSpPr>
            <p:nvPr/>
          </p:nvSpPr>
          <p:spPr bwMode="auto">
            <a:xfrm>
              <a:off x="1078" y="496"/>
              <a:ext cx="44" cy="38"/>
            </a:xfrm>
            <a:custGeom>
              <a:avLst/>
              <a:gdLst>
                <a:gd name="T0" fmla="*/ 76 w 179"/>
                <a:gd name="T1" fmla="*/ 0 h 151"/>
                <a:gd name="T2" fmla="*/ 103 w 179"/>
                <a:gd name="T3" fmla="*/ 0 h 151"/>
                <a:gd name="T4" fmla="*/ 122 w 179"/>
                <a:gd name="T5" fmla="*/ 2 h 151"/>
                <a:gd name="T6" fmla="*/ 141 w 179"/>
                <a:gd name="T7" fmla="*/ 10 h 151"/>
                <a:gd name="T8" fmla="*/ 156 w 179"/>
                <a:gd name="T9" fmla="*/ 22 h 151"/>
                <a:gd name="T10" fmla="*/ 168 w 179"/>
                <a:gd name="T11" fmla="*/ 38 h 151"/>
                <a:gd name="T12" fmla="*/ 175 w 179"/>
                <a:gd name="T13" fmla="*/ 55 h 151"/>
                <a:gd name="T14" fmla="*/ 179 w 179"/>
                <a:gd name="T15" fmla="*/ 76 h 151"/>
                <a:gd name="T16" fmla="*/ 175 w 179"/>
                <a:gd name="T17" fmla="*/ 95 h 151"/>
                <a:gd name="T18" fmla="*/ 168 w 179"/>
                <a:gd name="T19" fmla="*/ 114 h 151"/>
                <a:gd name="T20" fmla="*/ 156 w 179"/>
                <a:gd name="T21" fmla="*/ 129 h 151"/>
                <a:gd name="T22" fmla="*/ 141 w 179"/>
                <a:gd name="T23" fmla="*/ 140 h 151"/>
                <a:gd name="T24" fmla="*/ 122 w 179"/>
                <a:gd name="T25" fmla="*/ 148 h 151"/>
                <a:gd name="T26" fmla="*/ 103 w 179"/>
                <a:gd name="T27" fmla="*/ 151 h 151"/>
                <a:gd name="T28" fmla="*/ 76 w 179"/>
                <a:gd name="T29" fmla="*/ 151 h 151"/>
                <a:gd name="T30" fmla="*/ 56 w 179"/>
                <a:gd name="T31" fmla="*/ 148 h 151"/>
                <a:gd name="T32" fmla="*/ 38 w 179"/>
                <a:gd name="T33" fmla="*/ 140 h 151"/>
                <a:gd name="T34" fmla="*/ 22 w 179"/>
                <a:gd name="T35" fmla="*/ 129 h 151"/>
                <a:gd name="T36" fmla="*/ 11 w 179"/>
                <a:gd name="T37" fmla="*/ 114 h 151"/>
                <a:gd name="T38" fmla="*/ 3 w 179"/>
                <a:gd name="T39" fmla="*/ 95 h 151"/>
                <a:gd name="T40" fmla="*/ 0 w 179"/>
                <a:gd name="T41" fmla="*/ 76 h 151"/>
                <a:gd name="T42" fmla="*/ 3 w 179"/>
                <a:gd name="T43" fmla="*/ 55 h 151"/>
                <a:gd name="T44" fmla="*/ 11 w 179"/>
                <a:gd name="T45" fmla="*/ 38 h 151"/>
                <a:gd name="T46" fmla="*/ 22 w 179"/>
                <a:gd name="T47" fmla="*/ 22 h 151"/>
                <a:gd name="T48" fmla="*/ 38 w 179"/>
                <a:gd name="T49" fmla="*/ 10 h 151"/>
                <a:gd name="T50" fmla="*/ 56 w 179"/>
                <a:gd name="T51" fmla="*/ 2 h 151"/>
                <a:gd name="T52" fmla="*/ 76 w 179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9" h="151">
                  <a:moveTo>
                    <a:pt x="76" y="0"/>
                  </a:moveTo>
                  <a:lnTo>
                    <a:pt x="103" y="0"/>
                  </a:lnTo>
                  <a:lnTo>
                    <a:pt x="122" y="2"/>
                  </a:lnTo>
                  <a:lnTo>
                    <a:pt x="141" y="10"/>
                  </a:lnTo>
                  <a:lnTo>
                    <a:pt x="156" y="22"/>
                  </a:lnTo>
                  <a:lnTo>
                    <a:pt x="168" y="38"/>
                  </a:lnTo>
                  <a:lnTo>
                    <a:pt x="175" y="55"/>
                  </a:lnTo>
                  <a:lnTo>
                    <a:pt x="179" y="76"/>
                  </a:lnTo>
                  <a:lnTo>
                    <a:pt x="175" y="95"/>
                  </a:lnTo>
                  <a:lnTo>
                    <a:pt x="168" y="114"/>
                  </a:lnTo>
                  <a:lnTo>
                    <a:pt x="156" y="129"/>
                  </a:lnTo>
                  <a:lnTo>
                    <a:pt x="141" y="140"/>
                  </a:lnTo>
                  <a:lnTo>
                    <a:pt x="122" y="148"/>
                  </a:lnTo>
                  <a:lnTo>
                    <a:pt x="103" y="151"/>
                  </a:lnTo>
                  <a:lnTo>
                    <a:pt x="76" y="151"/>
                  </a:lnTo>
                  <a:lnTo>
                    <a:pt x="56" y="148"/>
                  </a:lnTo>
                  <a:lnTo>
                    <a:pt x="38" y="140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5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1" y="38"/>
                  </a:lnTo>
                  <a:lnTo>
                    <a:pt x="22" y="22"/>
                  </a:lnTo>
                  <a:lnTo>
                    <a:pt x="38" y="10"/>
                  </a:lnTo>
                  <a:lnTo>
                    <a:pt x="56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6" name="Freeform 841"/>
            <p:cNvSpPr>
              <a:spLocks/>
            </p:cNvSpPr>
            <p:nvPr/>
          </p:nvSpPr>
          <p:spPr bwMode="auto">
            <a:xfrm>
              <a:off x="806" y="496"/>
              <a:ext cx="249" cy="38"/>
            </a:xfrm>
            <a:custGeom>
              <a:avLst/>
              <a:gdLst>
                <a:gd name="T0" fmla="*/ 75 w 997"/>
                <a:gd name="T1" fmla="*/ 0 h 151"/>
                <a:gd name="T2" fmla="*/ 921 w 997"/>
                <a:gd name="T3" fmla="*/ 0 h 151"/>
                <a:gd name="T4" fmla="*/ 941 w 997"/>
                <a:gd name="T5" fmla="*/ 2 h 151"/>
                <a:gd name="T6" fmla="*/ 960 w 997"/>
                <a:gd name="T7" fmla="*/ 10 h 151"/>
                <a:gd name="T8" fmla="*/ 975 w 997"/>
                <a:gd name="T9" fmla="*/ 22 h 151"/>
                <a:gd name="T10" fmla="*/ 986 w 997"/>
                <a:gd name="T11" fmla="*/ 38 h 151"/>
                <a:gd name="T12" fmla="*/ 994 w 997"/>
                <a:gd name="T13" fmla="*/ 55 h 151"/>
                <a:gd name="T14" fmla="*/ 997 w 997"/>
                <a:gd name="T15" fmla="*/ 76 h 151"/>
                <a:gd name="T16" fmla="*/ 994 w 997"/>
                <a:gd name="T17" fmla="*/ 95 h 151"/>
                <a:gd name="T18" fmla="*/ 986 w 997"/>
                <a:gd name="T19" fmla="*/ 114 h 151"/>
                <a:gd name="T20" fmla="*/ 975 w 997"/>
                <a:gd name="T21" fmla="*/ 129 h 151"/>
                <a:gd name="T22" fmla="*/ 960 w 997"/>
                <a:gd name="T23" fmla="*/ 140 h 151"/>
                <a:gd name="T24" fmla="*/ 941 w 997"/>
                <a:gd name="T25" fmla="*/ 148 h 151"/>
                <a:gd name="T26" fmla="*/ 921 w 997"/>
                <a:gd name="T27" fmla="*/ 151 h 151"/>
                <a:gd name="T28" fmla="*/ 75 w 997"/>
                <a:gd name="T29" fmla="*/ 151 h 151"/>
                <a:gd name="T30" fmla="*/ 55 w 997"/>
                <a:gd name="T31" fmla="*/ 148 h 151"/>
                <a:gd name="T32" fmla="*/ 37 w 997"/>
                <a:gd name="T33" fmla="*/ 140 h 151"/>
                <a:gd name="T34" fmla="*/ 22 w 997"/>
                <a:gd name="T35" fmla="*/ 129 h 151"/>
                <a:gd name="T36" fmla="*/ 11 w 997"/>
                <a:gd name="T37" fmla="*/ 114 h 151"/>
                <a:gd name="T38" fmla="*/ 3 w 997"/>
                <a:gd name="T39" fmla="*/ 95 h 151"/>
                <a:gd name="T40" fmla="*/ 0 w 997"/>
                <a:gd name="T41" fmla="*/ 76 h 151"/>
                <a:gd name="T42" fmla="*/ 3 w 997"/>
                <a:gd name="T43" fmla="*/ 55 h 151"/>
                <a:gd name="T44" fmla="*/ 11 w 997"/>
                <a:gd name="T45" fmla="*/ 38 h 151"/>
                <a:gd name="T46" fmla="*/ 22 w 997"/>
                <a:gd name="T47" fmla="*/ 22 h 151"/>
                <a:gd name="T48" fmla="*/ 37 w 997"/>
                <a:gd name="T49" fmla="*/ 10 h 151"/>
                <a:gd name="T50" fmla="*/ 55 w 997"/>
                <a:gd name="T51" fmla="*/ 2 h 151"/>
                <a:gd name="T52" fmla="*/ 75 w 997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7" h="151">
                  <a:moveTo>
                    <a:pt x="75" y="0"/>
                  </a:moveTo>
                  <a:lnTo>
                    <a:pt x="921" y="0"/>
                  </a:lnTo>
                  <a:lnTo>
                    <a:pt x="941" y="2"/>
                  </a:lnTo>
                  <a:lnTo>
                    <a:pt x="960" y="10"/>
                  </a:lnTo>
                  <a:lnTo>
                    <a:pt x="975" y="22"/>
                  </a:lnTo>
                  <a:lnTo>
                    <a:pt x="986" y="38"/>
                  </a:lnTo>
                  <a:lnTo>
                    <a:pt x="994" y="55"/>
                  </a:lnTo>
                  <a:lnTo>
                    <a:pt x="997" y="76"/>
                  </a:lnTo>
                  <a:lnTo>
                    <a:pt x="994" y="95"/>
                  </a:lnTo>
                  <a:lnTo>
                    <a:pt x="986" y="114"/>
                  </a:lnTo>
                  <a:lnTo>
                    <a:pt x="975" y="129"/>
                  </a:lnTo>
                  <a:lnTo>
                    <a:pt x="960" y="140"/>
                  </a:lnTo>
                  <a:lnTo>
                    <a:pt x="941" y="148"/>
                  </a:lnTo>
                  <a:lnTo>
                    <a:pt x="921" y="151"/>
                  </a:lnTo>
                  <a:lnTo>
                    <a:pt x="75" y="151"/>
                  </a:lnTo>
                  <a:lnTo>
                    <a:pt x="55" y="148"/>
                  </a:lnTo>
                  <a:lnTo>
                    <a:pt x="37" y="140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5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1" y="38"/>
                  </a:lnTo>
                  <a:lnTo>
                    <a:pt x="22" y="22"/>
                  </a:lnTo>
                  <a:lnTo>
                    <a:pt x="37" y="10"/>
                  </a:lnTo>
                  <a:lnTo>
                    <a:pt x="55" y="2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7" name="Freeform 842"/>
            <p:cNvSpPr>
              <a:spLocks/>
            </p:cNvSpPr>
            <p:nvPr/>
          </p:nvSpPr>
          <p:spPr bwMode="auto">
            <a:xfrm>
              <a:off x="637" y="636"/>
              <a:ext cx="133" cy="107"/>
            </a:xfrm>
            <a:custGeom>
              <a:avLst/>
              <a:gdLst>
                <a:gd name="T0" fmla="*/ 460 w 536"/>
                <a:gd name="T1" fmla="*/ 0 h 428"/>
                <a:gd name="T2" fmla="*/ 480 w 536"/>
                <a:gd name="T3" fmla="*/ 3 h 428"/>
                <a:gd name="T4" fmla="*/ 498 w 536"/>
                <a:gd name="T5" fmla="*/ 11 h 428"/>
                <a:gd name="T6" fmla="*/ 514 w 536"/>
                <a:gd name="T7" fmla="*/ 22 h 428"/>
                <a:gd name="T8" fmla="*/ 525 w 536"/>
                <a:gd name="T9" fmla="*/ 38 h 428"/>
                <a:gd name="T10" fmla="*/ 534 w 536"/>
                <a:gd name="T11" fmla="*/ 57 h 428"/>
                <a:gd name="T12" fmla="*/ 536 w 536"/>
                <a:gd name="T13" fmla="*/ 76 h 428"/>
                <a:gd name="T14" fmla="*/ 534 w 536"/>
                <a:gd name="T15" fmla="*/ 96 h 428"/>
                <a:gd name="T16" fmla="*/ 525 w 536"/>
                <a:gd name="T17" fmla="*/ 113 h 428"/>
                <a:gd name="T18" fmla="*/ 514 w 536"/>
                <a:gd name="T19" fmla="*/ 129 h 428"/>
                <a:gd name="T20" fmla="*/ 238 w 536"/>
                <a:gd name="T21" fmla="*/ 405 h 428"/>
                <a:gd name="T22" fmla="*/ 222 w 536"/>
                <a:gd name="T23" fmla="*/ 418 h 428"/>
                <a:gd name="T24" fmla="*/ 204 w 536"/>
                <a:gd name="T25" fmla="*/ 424 h 428"/>
                <a:gd name="T26" fmla="*/ 184 w 536"/>
                <a:gd name="T27" fmla="*/ 428 h 428"/>
                <a:gd name="T28" fmla="*/ 165 w 536"/>
                <a:gd name="T29" fmla="*/ 424 h 428"/>
                <a:gd name="T30" fmla="*/ 147 w 536"/>
                <a:gd name="T31" fmla="*/ 418 h 428"/>
                <a:gd name="T32" fmla="*/ 131 w 536"/>
                <a:gd name="T33" fmla="*/ 405 h 428"/>
                <a:gd name="T34" fmla="*/ 22 w 536"/>
                <a:gd name="T35" fmla="*/ 297 h 428"/>
                <a:gd name="T36" fmla="*/ 11 w 536"/>
                <a:gd name="T37" fmla="*/ 281 h 428"/>
                <a:gd name="T38" fmla="*/ 3 w 536"/>
                <a:gd name="T39" fmla="*/ 262 h 428"/>
                <a:gd name="T40" fmla="*/ 0 w 536"/>
                <a:gd name="T41" fmla="*/ 243 h 428"/>
                <a:gd name="T42" fmla="*/ 3 w 536"/>
                <a:gd name="T43" fmla="*/ 225 h 428"/>
                <a:gd name="T44" fmla="*/ 11 w 536"/>
                <a:gd name="T45" fmla="*/ 206 h 428"/>
                <a:gd name="T46" fmla="*/ 22 w 536"/>
                <a:gd name="T47" fmla="*/ 190 h 428"/>
                <a:gd name="T48" fmla="*/ 38 w 536"/>
                <a:gd name="T49" fmla="*/ 177 h 428"/>
                <a:gd name="T50" fmla="*/ 57 w 536"/>
                <a:gd name="T51" fmla="*/ 171 h 428"/>
                <a:gd name="T52" fmla="*/ 76 w 536"/>
                <a:gd name="T53" fmla="*/ 168 h 428"/>
                <a:gd name="T54" fmla="*/ 96 w 536"/>
                <a:gd name="T55" fmla="*/ 171 h 428"/>
                <a:gd name="T56" fmla="*/ 113 w 536"/>
                <a:gd name="T57" fmla="*/ 177 h 428"/>
                <a:gd name="T58" fmla="*/ 129 w 536"/>
                <a:gd name="T59" fmla="*/ 190 h 428"/>
                <a:gd name="T60" fmla="*/ 184 w 536"/>
                <a:gd name="T61" fmla="*/ 245 h 428"/>
                <a:gd name="T62" fmla="*/ 407 w 536"/>
                <a:gd name="T63" fmla="*/ 22 h 428"/>
                <a:gd name="T64" fmla="*/ 423 w 536"/>
                <a:gd name="T65" fmla="*/ 11 h 428"/>
                <a:gd name="T66" fmla="*/ 442 w 536"/>
                <a:gd name="T67" fmla="*/ 3 h 428"/>
                <a:gd name="T68" fmla="*/ 460 w 536"/>
                <a:gd name="T69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8">
                  <a:moveTo>
                    <a:pt x="460" y="0"/>
                  </a:moveTo>
                  <a:lnTo>
                    <a:pt x="480" y="3"/>
                  </a:lnTo>
                  <a:lnTo>
                    <a:pt x="498" y="11"/>
                  </a:lnTo>
                  <a:lnTo>
                    <a:pt x="514" y="22"/>
                  </a:lnTo>
                  <a:lnTo>
                    <a:pt x="525" y="38"/>
                  </a:lnTo>
                  <a:lnTo>
                    <a:pt x="534" y="57"/>
                  </a:lnTo>
                  <a:lnTo>
                    <a:pt x="536" y="76"/>
                  </a:lnTo>
                  <a:lnTo>
                    <a:pt x="534" y="96"/>
                  </a:lnTo>
                  <a:lnTo>
                    <a:pt x="525" y="113"/>
                  </a:lnTo>
                  <a:lnTo>
                    <a:pt x="514" y="129"/>
                  </a:lnTo>
                  <a:lnTo>
                    <a:pt x="238" y="405"/>
                  </a:lnTo>
                  <a:lnTo>
                    <a:pt x="222" y="418"/>
                  </a:lnTo>
                  <a:lnTo>
                    <a:pt x="204" y="424"/>
                  </a:lnTo>
                  <a:lnTo>
                    <a:pt x="184" y="428"/>
                  </a:lnTo>
                  <a:lnTo>
                    <a:pt x="165" y="424"/>
                  </a:lnTo>
                  <a:lnTo>
                    <a:pt x="147" y="418"/>
                  </a:lnTo>
                  <a:lnTo>
                    <a:pt x="131" y="405"/>
                  </a:lnTo>
                  <a:lnTo>
                    <a:pt x="22" y="297"/>
                  </a:lnTo>
                  <a:lnTo>
                    <a:pt x="11" y="281"/>
                  </a:lnTo>
                  <a:lnTo>
                    <a:pt x="3" y="262"/>
                  </a:lnTo>
                  <a:lnTo>
                    <a:pt x="0" y="243"/>
                  </a:lnTo>
                  <a:lnTo>
                    <a:pt x="3" y="225"/>
                  </a:lnTo>
                  <a:lnTo>
                    <a:pt x="11" y="206"/>
                  </a:lnTo>
                  <a:lnTo>
                    <a:pt x="22" y="190"/>
                  </a:lnTo>
                  <a:lnTo>
                    <a:pt x="38" y="177"/>
                  </a:lnTo>
                  <a:lnTo>
                    <a:pt x="57" y="171"/>
                  </a:lnTo>
                  <a:lnTo>
                    <a:pt x="76" y="168"/>
                  </a:lnTo>
                  <a:lnTo>
                    <a:pt x="96" y="171"/>
                  </a:lnTo>
                  <a:lnTo>
                    <a:pt x="113" y="177"/>
                  </a:lnTo>
                  <a:lnTo>
                    <a:pt x="129" y="190"/>
                  </a:lnTo>
                  <a:lnTo>
                    <a:pt x="184" y="245"/>
                  </a:lnTo>
                  <a:lnTo>
                    <a:pt x="407" y="22"/>
                  </a:lnTo>
                  <a:lnTo>
                    <a:pt x="423" y="11"/>
                  </a:lnTo>
                  <a:lnTo>
                    <a:pt x="442" y="3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8" name="Freeform 843"/>
            <p:cNvSpPr>
              <a:spLocks/>
            </p:cNvSpPr>
            <p:nvPr/>
          </p:nvSpPr>
          <p:spPr bwMode="auto">
            <a:xfrm>
              <a:off x="806" y="679"/>
              <a:ext cx="316" cy="38"/>
            </a:xfrm>
            <a:custGeom>
              <a:avLst/>
              <a:gdLst>
                <a:gd name="T0" fmla="*/ 75 w 1266"/>
                <a:gd name="T1" fmla="*/ 0 h 151"/>
                <a:gd name="T2" fmla="*/ 1190 w 1266"/>
                <a:gd name="T3" fmla="*/ 0 h 151"/>
                <a:gd name="T4" fmla="*/ 1209 w 1266"/>
                <a:gd name="T5" fmla="*/ 3 h 151"/>
                <a:gd name="T6" fmla="*/ 1228 w 1266"/>
                <a:gd name="T7" fmla="*/ 10 h 151"/>
                <a:gd name="T8" fmla="*/ 1243 w 1266"/>
                <a:gd name="T9" fmla="*/ 23 h 151"/>
                <a:gd name="T10" fmla="*/ 1255 w 1266"/>
                <a:gd name="T11" fmla="*/ 38 h 151"/>
                <a:gd name="T12" fmla="*/ 1262 w 1266"/>
                <a:gd name="T13" fmla="*/ 56 h 151"/>
                <a:gd name="T14" fmla="*/ 1266 w 1266"/>
                <a:gd name="T15" fmla="*/ 76 h 151"/>
                <a:gd name="T16" fmla="*/ 1262 w 1266"/>
                <a:gd name="T17" fmla="*/ 96 h 151"/>
                <a:gd name="T18" fmla="*/ 1255 w 1266"/>
                <a:gd name="T19" fmla="*/ 114 h 151"/>
                <a:gd name="T20" fmla="*/ 1243 w 1266"/>
                <a:gd name="T21" fmla="*/ 130 h 151"/>
                <a:gd name="T22" fmla="*/ 1228 w 1266"/>
                <a:gd name="T23" fmla="*/ 141 h 151"/>
                <a:gd name="T24" fmla="*/ 1209 w 1266"/>
                <a:gd name="T25" fmla="*/ 149 h 151"/>
                <a:gd name="T26" fmla="*/ 1190 w 1266"/>
                <a:gd name="T27" fmla="*/ 151 h 151"/>
                <a:gd name="T28" fmla="*/ 75 w 1266"/>
                <a:gd name="T29" fmla="*/ 151 h 151"/>
                <a:gd name="T30" fmla="*/ 55 w 1266"/>
                <a:gd name="T31" fmla="*/ 149 h 151"/>
                <a:gd name="T32" fmla="*/ 37 w 1266"/>
                <a:gd name="T33" fmla="*/ 141 h 151"/>
                <a:gd name="T34" fmla="*/ 22 w 1266"/>
                <a:gd name="T35" fmla="*/ 130 h 151"/>
                <a:gd name="T36" fmla="*/ 11 w 1266"/>
                <a:gd name="T37" fmla="*/ 114 h 151"/>
                <a:gd name="T38" fmla="*/ 3 w 1266"/>
                <a:gd name="T39" fmla="*/ 96 h 151"/>
                <a:gd name="T40" fmla="*/ 0 w 1266"/>
                <a:gd name="T41" fmla="*/ 76 h 151"/>
                <a:gd name="T42" fmla="*/ 3 w 1266"/>
                <a:gd name="T43" fmla="*/ 56 h 151"/>
                <a:gd name="T44" fmla="*/ 11 w 1266"/>
                <a:gd name="T45" fmla="*/ 38 h 151"/>
                <a:gd name="T46" fmla="*/ 22 w 1266"/>
                <a:gd name="T47" fmla="*/ 23 h 151"/>
                <a:gd name="T48" fmla="*/ 37 w 1266"/>
                <a:gd name="T49" fmla="*/ 10 h 151"/>
                <a:gd name="T50" fmla="*/ 55 w 1266"/>
                <a:gd name="T51" fmla="*/ 3 h 151"/>
                <a:gd name="T52" fmla="*/ 75 w 1266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6" h="151">
                  <a:moveTo>
                    <a:pt x="75" y="0"/>
                  </a:moveTo>
                  <a:lnTo>
                    <a:pt x="1190" y="0"/>
                  </a:lnTo>
                  <a:lnTo>
                    <a:pt x="1209" y="3"/>
                  </a:lnTo>
                  <a:lnTo>
                    <a:pt x="1228" y="10"/>
                  </a:lnTo>
                  <a:lnTo>
                    <a:pt x="1243" y="23"/>
                  </a:lnTo>
                  <a:lnTo>
                    <a:pt x="1255" y="38"/>
                  </a:lnTo>
                  <a:lnTo>
                    <a:pt x="1262" y="56"/>
                  </a:lnTo>
                  <a:lnTo>
                    <a:pt x="1266" y="76"/>
                  </a:lnTo>
                  <a:lnTo>
                    <a:pt x="1262" y="96"/>
                  </a:lnTo>
                  <a:lnTo>
                    <a:pt x="1255" y="114"/>
                  </a:lnTo>
                  <a:lnTo>
                    <a:pt x="1243" y="130"/>
                  </a:lnTo>
                  <a:lnTo>
                    <a:pt x="1228" y="141"/>
                  </a:lnTo>
                  <a:lnTo>
                    <a:pt x="1209" y="149"/>
                  </a:lnTo>
                  <a:lnTo>
                    <a:pt x="1190" y="151"/>
                  </a:lnTo>
                  <a:lnTo>
                    <a:pt x="75" y="151"/>
                  </a:lnTo>
                  <a:lnTo>
                    <a:pt x="55" y="149"/>
                  </a:lnTo>
                  <a:lnTo>
                    <a:pt x="37" y="141"/>
                  </a:lnTo>
                  <a:lnTo>
                    <a:pt x="22" y="130"/>
                  </a:lnTo>
                  <a:lnTo>
                    <a:pt x="11" y="114"/>
                  </a:lnTo>
                  <a:lnTo>
                    <a:pt x="3" y="96"/>
                  </a:lnTo>
                  <a:lnTo>
                    <a:pt x="0" y="76"/>
                  </a:lnTo>
                  <a:lnTo>
                    <a:pt x="3" y="56"/>
                  </a:lnTo>
                  <a:lnTo>
                    <a:pt x="11" y="38"/>
                  </a:lnTo>
                  <a:lnTo>
                    <a:pt x="22" y="23"/>
                  </a:lnTo>
                  <a:lnTo>
                    <a:pt x="37" y="10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9" name="Freeform 844"/>
            <p:cNvSpPr>
              <a:spLocks/>
            </p:cNvSpPr>
            <p:nvPr/>
          </p:nvSpPr>
          <p:spPr bwMode="auto">
            <a:xfrm>
              <a:off x="637" y="818"/>
              <a:ext cx="133" cy="107"/>
            </a:xfrm>
            <a:custGeom>
              <a:avLst/>
              <a:gdLst>
                <a:gd name="T0" fmla="*/ 460 w 536"/>
                <a:gd name="T1" fmla="*/ 0 h 427"/>
                <a:gd name="T2" fmla="*/ 480 w 536"/>
                <a:gd name="T3" fmla="*/ 3 h 427"/>
                <a:gd name="T4" fmla="*/ 498 w 536"/>
                <a:gd name="T5" fmla="*/ 10 h 427"/>
                <a:gd name="T6" fmla="*/ 514 w 536"/>
                <a:gd name="T7" fmla="*/ 23 h 427"/>
                <a:gd name="T8" fmla="*/ 525 w 536"/>
                <a:gd name="T9" fmla="*/ 39 h 427"/>
                <a:gd name="T10" fmla="*/ 534 w 536"/>
                <a:gd name="T11" fmla="*/ 57 h 427"/>
                <a:gd name="T12" fmla="*/ 536 w 536"/>
                <a:gd name="T13" fmla="*/ 76 h 427"/>
                <a:gd name="T14" fmla="*/ 534 w 536"/>
                <a:gd name="T15" fmla="*/ 95 h 427"/>
                <a:gd name="T16" fmla="*/ 525 w 536"/>
                <a:gd name="T17" fmla="*/ 114 h 427"/>
                <a:gd name="T18" fmla="*/ 514 w 536"/>
                <a:gd name="T19" fmla="*/ 130 h 427"/>
                <a:gd name="T20" fmla="*/ 238 w 536"/>
                <a:gd name="T21" fmla="*/ 406 h 427"/>
                <a:gd name="T22" fmla="*/ 222 w 536"/>
                <a:gd name="T23" fmla="*/ 417 h 427"/>
                <a:gd name="T24" fmla="*/ 204 w 536"/>
                <a:gd name="T25" fmla="*/ 425 h 427"/>
                <a:gd name="T26" fmla="*/ 184 w 536"/>
                <a:gd name="T27" fmla="*/ 427 h 427"/>
                <a:gd name="T28" fmla="*/ 165 w 536"/>
                <a:gd name="T29" fmla="*/ 425 h 427"/>
                <a:gd name="T30" fmla="*/ 147 w 536"/>
                <a:gd name="T31" fmla="*/ 417 h 427"/>
                <a:gd name="T32" fmla="*/ 131 w 536"/>
                <a:gd name="T33" fmla="*/ 406 h 427"/>
                <a:gd name="T34" fmla="*/ 22 w 536"/>
                <a:gd name="T35" fmla="*/ 296 h 427"/>
                <a:gd name="T36" fmla="*/ 11 w 536"/>
                <a:gd name="T37" fmla="*/ 280 h 427"/>
                <a:gd name="T38" fmla="*/ 3 w 536"/>
                <a:gd name="T39" fmla="*/ 262 h 427"/>
                <a:gd name="T40" fmla="*/ 0 w 536"/>
                <a:gd name="T41" fmla="*/ 244 h 427"/>
                <a:gd name="T42" fmla="*/ 3 w 536"/>
                <a:gd name="T43" fmla="*/ 224 h 427"/>
                <a:gd name="T44" fmla="*/ 11 w 536"/>
                <a:gd name="T45" fmla="*/ 206 h 427"/>
                <a:gd name="T46" fmla="*/ 22 w 536"/>
                <a:gd name="T47" fmla="*/ 190 h 427"/>
                <a:gd name="T48" fmla="*/ 38 w 536"/>
                <a:gd name="T49" fmla="*/ 177 h 427"/>
                <a:gd name="T50" fmla="*/ 57 w 536"/>
                <a:gd name="T51" fmla="*/ 170 h 427"/>
                <a:gd name="T52" fmla="*/ 76 w 536"/>
                <a:gd name="T53" fmla="*/ 168 h 427"/>
                <a:gd name="T54" fmla="*/ 96 w 536"/>
                <a:gd name="T55" fmla="*/ 170 h 427"/>
                <a:gd name="T56" fmla="*/ 113 w 536"/>
                <a:gd name="T57" fmla="*/ 177 h 427"/>
                <a:gd name="T58" fmla="*/ 129 w 536"/>
                <a:gd name="T59" fmla="*/ 190 h 427"/>
                <a:gd name="T60" fmla="*/ 184 w 536"/>
                <a:gd name="T61" fmla="*/ 245 h 427"/>
                <a:gd name="T62" fmla="*/ 407 w 536"/>
                <a:gd name="T63" fmla="*/ 23 h 427"/>
                <a:gd name="T64" fmla="*/ 423 w 536"/>
                <a:gd name="T65" fmla="*/ 10 h 427"/>
                <a:gd name="T66" fmla="*/ 442 w 536"/>
                <a:gd name="T67" fmla="*/ 3 h 427"/>
                <a:gd name="T68" fmla="*/ 460 w 536"/>
                <a:gd name="T69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7">
                  <a:moveTo>
                    <a:pt x="460" y="0"/>
                  </a:moveTo>
                  <a:lnTo>
                    <a:pt x="480" y="3"/>
                  </a:lnTo>
                  <a:lnTo>
                    <a:pt x="498" y="10"/>
                  </a:lnTo>
                  <a:lnTo>
                    <a:pt x="514" y="23"/>
                  </a:lnTo>
                  <a:lnTo>
                    <a:pt x="525" y="39"/>
                  </a:lnTo>
                  <a:lnTo>
                    <a:pt x="534" y="57"/>
                  </a:lnTo>
                  <a:lnTo>
                    <a:pt x="536" y="76"/>
                  </a:lnTo>
                  <a:lnTo>
                    <a:pt x="534" y="95"/>
                  </a:lnTo>
                  <a:lnTo>
                    <a:pt x="525" y="114"/>
                  </a:lnTo>
                  <a:lnTo>
                    <a:pt x="514" y="130"/>
                  </a:lnTo>
                  <a:lnTo>
                    <a:pt x="238" y="406"/>
                  </a:lnTo>
                  <a:lnTo>
                    <a:pt x="222" y="417"/>
                  </a:lnTo>
                  <a:lnTo>
                    <a:pt x="204" y="425"/>
                  </a:lnTo>
                  <a:lnTo>
                    <a:pt x="184" y="427"/>
                  </a:lnTo>
                  <a:lnTo>
                    <a:pt x="165" y="425"/>
                  </a:lnTo>
                  <a:lnTo>
                    <a:pt x="147" y="417"/>
                  </a:lnTo>
                  <a:lnTo>
                    <a:pt x="131" y="406"/>
                  </a:lnTo>
                  <a:lnTo>
                    <a:pt x="22" y="296"/>
                  </a:lnTo>
                  <a:lnTo>
                    <a:pt x="11" y="280"/>
                  </a:lnTo>
                  <a:lnTo>
                    <a:pt x="3" y="262"/>
                  </a:lnTo>
                  <a:lnTo>
                    <a:pt x="0" y="244"/>
                  </a:lnTo>
                  <a:lnTo>
                    <a:pt x="3" y="224"/>
                  </a:lnTo>
                  <a:lnTo>
                    <a:pt x="11" y="206"/>
                  </a:lnTo>
                  <a:lnTo>
                    <a:pt x="22" y="190"/>
                  </a:lnTo>
                  <a:lnTo>
                    <a:pt x="38" y="177"/>
                  </a:lnTo>
                  <a:lnTo>
                    <a:pt x="57" y="170"/>
                  </a:lnTo>
                  <a:lnTo>
                    <a:pt x="76" y="168"/>
                  </a:lnTo>
                  <a:lnTo>
                    <a:pt x="96" y="170"/>
                  </a:lnTo>
                  <a:lnTo>
                    <a:pt x="113" y="177"/>
                  </a:lnTo>
                  <a:lnTo>
                    <a:pt x="129" y="190"/>
                  </a:lnTo>
                  <a:lnTo>
                    <a:pt x="184" y="245"/>
                  </a:lnTo>
                  <a:lnTo>
                    <a:pt x="407" y="23"/>
                  </a:lnTo>
                  <a:lnTo>
                    <a:pt x="423" y="10"/>
                  </a:lnTo>
                  <a:lnTo>
                    <a:pt x="442" y="3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0" name="Freeform 845"/>
            <p:cNvSpPr>
              <a:spLocks/>
            </p:cNvSpPr>
            <p:nvPr/>
          </p:nvSpPr>
          <p:spPr bwMode="auto">
            <a:xfrm>
              <a:off x="806" y="862"/>
              <a:ext cx="316" cy="37"/>
            </a:xfrm>
            <a:custGeom>
              <a:avLst/>
              <a:gdLst>
                <a:gd name="T0" fmla="*/ 75 w 1266"/>
                <a:gd name="T1" fmla="*/ 0 h 151"/>
                <a:gd name="T2" fmla="*/ 1190 w 1266"/>
                <a:gd name="T3" fmla="*/ 0 h 151"/>
                <a:gd name="T4" fmla="*/ 1209 w 1266"/>
                <a:gd name="T5" fmla="*/ 3 h 151"/>
                <a:gd name="T6" fmla="*/ 1228 w 1266"/>
                <a:gd name="T7" fmla="*/ 11 h 151"/>
                <a:gd name="T8" fmla="*/ 1243 w 1266"/>
                <a:gd name="T9" fmla="*/ 22 h 151"/>
                <a:gd name="T10" fmla="*/ 1255 w 1266"/>
                <a:gd name="T11" fmla="*/ 37 h 151"/>
                <a:gd name="T12" fmla="*/ 1262 w 1266"/>
                <a:gd name="T13" fmla="*/ 56 h 151"/>
                <a:gd name="T14" fmla="*/ 1266 w 1266"/>
                <a:gd name="T15" fmla="*/ 75 h 151"/>
                <a:gd name="T16" fmla="*/ 1262 w 1266"/>
                <a:gd name="T17" fmla="*/ 96 h 151"/>
                <a:gd name="T18" fmla="*/ 1255 w 1266"/>
                <a:gd name="T19" fmla="*/ 114 h 151"/>
                <a:gd name="T20" fmla="*/ 1243 w 1266"/>
                <a:gd name="T21" fmla="*/ 129 h 151"/>
                <a:gd name="T22" fmla="*/ 1228 w 1266"/>
                <a:gd name="T23" fmla="*/ 141 h 151"/>
                <a:gd name="T24" fmla="*/ 1209 w 1266"/>
                <a:gd name="T25" fmla="*/ 149 h 151"/>
                <a:gd name="T26" fmla="*/ 1190 w 1266"/>
                <a:gd name="T27" fmla="*/ 151 h 151"/>
                <a:gd name="T28" fmla="*/ 75 w 1266"/>
                <a:gd name="T29" fmla="*/ 151 h 151"/>
                <a:gd name="T30" fmla="*/ 55 w 1266"/>
                <a:gd name="T31" fmla="*/ 149 h 151"/>
                <a:gd name="T32" fmla="*/ 37 w 1266"/>
                <a:gd name="T33" fmla="*/ 141 h 151"/>
                <a:gd name="T34" fmla="*/ 22 w 1266"/>
                <a:gd name="T35" fmla="*/ 129 h 151"/>
                <a:gd name="T36" fmla="*/ 11 w 1266"/>
                <a:gd name="T37" fmla="*/ 114 h 151"/>
                <a:gd name="T38" fmla="*/ 3 w 1266"/>
                <a:gd name="T39" fmla="*/ 96 h 151"/>
                <a:gd name="T40" fmla="*/ 0 w 1266"/>
                <a:gd name="T41" fmla="*/ 75 h 151"/>
                <a:gd name="T42" fmla="*/ 3 w 1266"/>
                <a:gd name="T43" fmla="*/ 56 h 151"/>
                <a:gd name="T44" fmla="*/ 11 w 1266"/>
                <a:gd name="T45" fmla="*/ 37 h 151"/>
                <a:gd name="T46" fmla="*/ 22 w 1266"/>
                <a:gd name="T47" fmla="*/ 22 h 151"/>
                <a:gd name="T48" fmla="*/ 37 w 1266"/>
                <a:gd name="T49" fmla="*/ 11 h 151"/>
                <a:gd name="T50" fmla="*/ 55 w 1266"/>
                <a:gd name="T51" fmla="*/ 3 h 151"/>
                <a:gd name="T52" fmla="*/ 75 w 1266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6" h="151">
                  <a:moveTo>
                    <a:pt x="75" y="0"/>
                  </a:moveTo>
                  <a:lnTo>
                    <a:pt x="1190" y="0"/>
                  </a:lnTo>
                  <a:lnTo>
                    <a:pt x="1209" y="3"/>
                  </a:lnTo>
                  <a:lnTo>
                    <a:pt x="1228" y="11"/>
                  </a:lnTo>
                  <a:lnTo>
                    <a:pt x="1243" y="22"/>
                  </a:lnTo>
                  <a:lnTo>
                    <a:pt x="1255" y="37"/>
                  </a:lnTo>
                  <a:lnTo>
                    <a:pt x="1262" y="56"/>
                  </a:lnTo>
                  <a:lnTo>
                    <a:pt x="1266" y="75"/>
                  </a:lnTo>
                  <a:lnTo>
                    <a:pt x="1262" y="96"/>
                  </a:lnTo>
                  <a:lnTo>
                    <a:pt x="1255" y="114"/>
                  </a:lnTo>
                  <a:lnTo>
                    <a:pt x="1243" y="129"/>
                  </a:lnTo>
                  <a:lnTo>
                    <a:pt x="1228" y="141"/>
                  </a:lnTo>
                  <a:lnTo>
                    <a:pt x="1209" y="149"/>
                  </a:lnTo>
                  <a:lnTo>
                    <a:pt x="1190" y="151"/>
                  </a:lnTo>
                  <a:lnTo>
                    <a:pt x="75" y="151"/>
                  </a:lnTo>
                  <a:lnTo>
                    <a:pt x="55" y="149"/>
                  </a:lnTo>
                  <a:lnTo>
                    <a:pt x="37" y="141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6"/>
                  </a:lnTo>
                  <a:lnTo>
                    <a:pt x="0" y="75"/>
                  </a:lnTo>
                  <a:lnTo>
                    <a:pt x="3" y="56"/>
                  </a:lnTo>
                  <a:lnTo>
                    <a:pt x="11" y="37"/>
                  </a:lnTo>
                  <a:lnTo>
                    <a:pt x="22" y="22"/>
                  </a:lnTo>
                  <a:lnTo>
                    <a:pt x="37" y="11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</p:grpSp>
      <p:grpSp>
        <p:nvGrpSpPr>
          <p:cNvPr id="41" name="Group 836"/>
          <p:cNvGrpSpPr>
            <a:grpSpLocks noChangeAspect="1"/>
          </p:cNvGrpSpPr>
          <p:nvPr/>
        </p:nvGrpSpPr>
        <p:grpSpPr bwMode="auto">
          <a:xfrm>
            <a:off x="5043192" y="4392898"/>
            <a:ext cx="184179" cy="254150"/>
            <a:chOff x="536" y="300"/>
            <a:chExt cx="687" cy="94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2" name="Freeform 838"/>
            <p:cNvSpPr>
              <a:spLocks noEditPoints="1"/>
            </p:cNvSpPr>
            <p:nvPr/>
          </p:nvSpPr>
          <p:spPr bwMode="auto">
            <a:xfrm>
              <a:off x="536" y="300"/>
              <a:ext cx="687" cy="948"/>
            </a:xfrm>
            <a:custGeom>
              <a:avLst/>
              <a:gdLst>
                <a:gd name="T0" fmla="*/ 2126 w 2748"/>
                <a:gd name="T1" fmla="*/ 3169 h 3792"/>
                <a:gd name="T2" fmla="*/ 2126 w 2748"/>
                <a:gd name="T3" fmla="*/ 3535 h 3792"/>
                <a:gd name="T4" fmla="*/ 2490 w 2748"/>
                <a:gd name="T5" fmla="*/ 3169 h 3792"/>
                <a:gd name="T6" fmla="*/ 2126 w 2748"/>
                <a:gd name="T7" fmla="*/ 3169 h 3792"/>
                <a:gd name="T8" fmla="*/ 152 w 2748"/>
                <a:gd name="T9" fmla="*/ 151 h 3792"/>
                <a:gd name="T10" fmla="*/ 152 w 2748"/>
                <a:gd name="T11" fmla="*/ 3641 h 3792"/>
                <a:gd name="T12" fmla="*/ 1974 w 2748"/>
                <a:gd name="T13" fmla="*/ 3641 h 3792"/>
                <a:gd name="T14" fmla="*/ 1974 w 2748"/>
                <a:gd name="T15" fmla="*/ 3093 h 3792"/>
                <a:gd name="T16" fmla="*/ 1977 w 2748"/>
                <a:gd name="T17" fmla="*/ 3074 h 3792"/>
                <a:gd name="T18" fmla="*/ 1985 w 2748"/>
                <a:gd name="T19" fmla="*/ 3057 h 3792"/>
                <a:gd name="T20" fmla="*/ 1996 w 2748"/>
                <a:gd name="T21" fmla="*/ 3040 h 3792"/>
                <a:gd name="T22" fmla="*/ 2012 w 2748"/>
                <a:gd name="T23" fmla="*/ 3028 h 3792"/>
                <a:gd name="T24" fmla="*/ 2031 w 2748"/>
                <a:gd name="T25" fmla="*/ 3021 h 3792"/>
                <a:gd name="T26" fmla="*/ 2050 w 2748"/>
                <a:gd name="T27" fmla="*/ 3019 h 3792"/>
                <a:gd name="T28" fmla="*/ 2050 w 2748"/>
                <a:gd name="T29" fmla="*/ 3019 h 3792"/>
                <a:gd name="T30" fmla="*/ 2597 w 2748"/>
                <a:gd name="T31" fmla="*/ 3019 h 3792"/>
                <a:gd name="T32" fmla="*/ 2597 w 2748"/>
                <a:gd name="T33" fmla="*/ 151 h 3792"/>
                <a:gd name="T34" fmla="*/ 152 w 2748"/>
                <a:gd name="T35" fmla="*/ 151 h 3792"/>
                <a:gd name="T36" fmla="*/ 76 w 2748"/>
                <a:gd name="T37" fmla="*/ 0 h 3792"/>
                <a:gd name="T38" fmla="*/ 2673 w 2748"/>
                <a:gd name="T39" fmla="*/ 0 h 3792"/>
                <a:gd name="T40" fmla="*/ 2693 w 2748"/>
                <a:gd name="T41" fmla="*/ 2 h 3792"/>
                <a:gd name="T42" fmla="*/ 2711 w 2748"/>
                <a:gd name="T43" fmla="*/ 10 h 3792"/>
                <a:gd name="T44" fmla="*/ 2726 w 2748"/>
                <a:gd name="T45" fmla="*/ 22 h 3792"/>
                <a:gd name="T46" fmla="*/ 2738 w 2748"/>
                <a:gd name="T47" fmla="*/ 38 h 3792"/>
                <a:gd name="T48" fmla="*/ 2746 w 2748"/>
                <a:gd name="T49" fmla="*/ 55 h 3792"/>
                <a:gd name="T50" fmla="*/ 2748 w 2748"/>
                <a:gd name="T51" fmla="*/ 76 h 3792"/>
                <a:gd name="T52" fmla="*/ 2748 w 2748"/>
                <a:gd name="T53" fmla="*/ 3095 h 3792"/>
                <a:gd name="T54" fmla="*/ 2746 w 2748"/>
                <a:gd name="T55" fmla="*/ 3114 h 3792"/>
                <a:gd name="T56" fmla="*/ 2739 w 2748"/>
                <a:gd name="T57" fmla="*/ 3132 h 3792"/>
                <a:gd name="T58" fmla="*/ 2726 w 2748"/>
                <a:gd name="T59" fmla="*/ 3147 h 3792"/>
                <a:gd name="T60" fmla="*/ 2104 w 2748"/>
                <a:gd name="T61" fmla="*/ 3770 h 3792"/>
                <a:gd name="T62" fmla="*/ 2088 w 2748"/>
                <a:gd name="T63" fmla="*/ 3782 h 3792"/>
                <a:gd name="T64" fmla="*/ 2070 w 2748"/>
                <a:gd name="T65" fmla="*/ 3790 h 3792"/>
                <a:gd name="T66" fmla="*/ 2050 w 2748"/>
                <a:gd name="T67" fmla="*/ 3792 h 3792"/>
                <a:gd name="T68" fmla="*/ 76 w 2748"/>
                <a:gd name="T69" fmla="*/ 3792 h 3792"/>
                <a:gd name="T70" fmla="*/ 56 w 2748"/>
                <a:gd name="T71" fmla="*/ 3790 h 3792"/>
                <a:gd name="T72" fmla="*/ 38 w 2748"/>
                <a:gd name="T73" fmla="*/ 3782 h 3792"/>
                <a:gd name="T74" fmla="*/ 23 w 2748"/>
                <a:gd name="T75" fmla="*/ 3770 h 3792"/>
                <a:gd name="T76" fmla="*/ 10 w 2748"/>
                <a:gd name="T77" fmla="*/ 3754 h 3792"/>
                <a:gd name="T78" fmla="*/ 3 w 2748"/>
                <a:gd name="T79" fmla="*/ 3737 h 3792"/>
                <a:gd name="T80" fmla="*/ 0 w 2748"/>
                <a:gd name="T81" fmla="*/ 3716 h 3792"/>
                <a:gd name="T82" fmla="*/ 0 w 2748"/>
                <a:gd name="T83" fmla="*/ 76 h 3792"/>
                <a:gd name="T84" fmla="*/ 3 w 2748"/>
                <a:gd name="T85" fmla="*/ 55 h 3792"/>
                <a:gd name="T86" fmla="*/ 10 w 2748"/>
                <a:gd name="T87" fmla="*/ 38 h 3792"/>
                <a:gd name="T88" fmla="*/ 23 w 2748"/>
                <a:gd name="T89" fmla="*/ 22 h 3792"/>
                <a:gd name="T90" fmla="*/ 38 w 2748"/>
                <a:gd name="T91" fmla="*/ 10 h 3792"/>
                <a:gd name="T92" fmla="*/ 56 w 2748"/>
                <a:gd name="T93" fmla="*/ 2 h 3792"/>
                <a:gd name="T94" fmla="*/ 76 w 2748"/>
                <a:gd name="T95" fmla="*/ 0 h 3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48" h="3792">
                  <a:moveTo>
                    <a:pt x="2126" y="3169"/>
                  </a:moveTo>
                  <a:lnTo>
                    <a:pt x="2126" y="3535"/>
                  </a:lnTo>
                  <a:lnTo>
                    <a:pt x="2490" y="3169"/>
                  </a:lnTo>
                  <a:lnTo>
                    <a:pt x="2126" y="3169"/>
                  </a:lnTo>
                  <a:close/>
                  <a:moveTo>
                    <a:pt x="152" y="151"/>
                  </a:moveTo>
                  <a:lnTo>
                    <a:pt x="152" y="3641"/>
                  </a:lnTo>
                  <a:lnTo>
                    <a:pt x="1974" y="3641"/>
                  </a:lnTo>
                  <a:lnTo>
                    <a:pt x="1974" y="3093"/>
                  </a:lnTo>
                  <a:lnTo>
                    <a:pt x="1977" y="3074"/>
                  </a:lnTo>
                  <a:lnTo>
                    <a:pt x="1985" y="3057"/>
                  </a:lnTo>
                  <a:lnTo>
                    <a:pt x="1996" y="3040"/>
                  </a:lnTo>
                  <a:lnTo>
                    <a:pt x="2012" y="3028"/>
                  </a:lnTo>
                  <a:lnTo>
                    <a:pt x="2031" y="3021"/>
                  </a:lnTo>
                  <a:lnTo>
                    <a:pt x="2050" y="3019"/>
                  </a:lnTo>
                  <a:lnTo>
                    <a:pt x="2050" y="3019"/>
                  </a:lnTo>
                  <a:lnTo>
                    <a:pt x="2597" y="3019"/>
                  </a:lnTo>
                  <a:lnTo>
                    <a:pt x="2597" y="151"/>
                  </a:lnTo>
                  <a:lnTo>
                    <a:pt x="152" y="151"/>
                  </a:lnTo>
                  <a:close/>
                  <a:moveTo>
                    <a:pt x="76" y="0"/>
                  </a:moveTo>
                  <a:lnTo>
                    <a:pt x="2673" y="0"/>
                  </a:lnTo>
                  <a:lnTo>
                    <a:pt x="2693" y="2"/>
                  </a:lnTo>
                  <a:lnTo>
                    <a:pt x="2711" y="10"/>
                  </a:lnTo>
                  <a:lnTo>
                    <a:pt x="2726" y="22"/>
                  </a:lnTo>
                  <a:lnTo>
                    <a:pt x="2738" y="38"/>
                  </a:lnTo>
                  <a:lnTo>
                    <a:pt x="2746" y="55"/>
                  </a:lnTo>
                  <a:lnTo>
                    <a:pt x="2748" y="76"/>
                  </a:lnTo>
                  <a:lnTo>
                    <a:pt x="2748" y="3095"/>
                  </a:lnTo>
                  <a:lnTo>
                    <a:pt x="2746" y="3114"/>
                  </a:lnTo>
                  <a:lnTo>
                    <a:pt x="2739" y="3132"/>
                  </a:lnTo>
                  <a:lnTo>
                    <a:pt x="2726" y="3147"/>
                  </a:lnTo>
                  <a:lnTo>
                    <a:pt x="2104" y="3770"/>
                  </a:lnTo>
                  <a:lnTo>
                    <a:pt x="2088" y="3782"/>
                  </a:lnTo>
                  <a:lnTo>
                    <a:pt x="2070" y="3790"/>
                  </a:lnTo>
                  <a:lnTo>
                    <a:pt x="2050" y="3792"/>
                  </a:lnTo>
                  <a:lnTo>
                    <a:pt x="76" y="3792"/>
                  </a:lnTo>
                  <a:lnTo>
                    <a:pt x="56" y="3790"/>
                  </a:lnTo>
                  <a:lnTo>
                    <a:pt x="38" y="3782"/>
                  </a:lnTo>
                  <a:lnTo>
                    <a:pt x="23" y="3770"/>
                  </a:lnTo>
                  <a:lnTo>
                    <a:pt x="10" y="3754"/>
                  </a:lnTo>
                  <a:lnTo>
                    <a:pt x="3" y="3737"/>
                  </a:lnTo>
                  <a:lnTo>
                    <a:pt x="0" y="3716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0" y="38"/>
                  </a:lnTo>
                  <a:lnTo>
                    <a:pt x="23" y="22"/>
                  </a:lnTo>
                  <a:lnTo>
                    <a:pt x="38" y="10"/>
                  </a:lnTo>
                  <a:lnTo>
                    <a:pt x="56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3" name="Freeform 839"/>
            <p:cNvSpPr>
              <a:spLocks/>
            </p:cNvSpPr>
            <p:nvPr/>
          </p:nvSpPr>
          <p:spPr bwMode="auto">
            <a:xfrm>
              <a:off x="637" y="453"/>
              <a:ext cx="133" cy="107"/>
            </a:xfrm>
            <a:custGeom>
              <a:avLst/>
              <a:gdLst>
                <a:gd name="T0" fmla="*/ 460 w 536"/>
                <a:gd name="T1" fmla="*/ 0 h 426"/>
                <a:gd name="T2" fmla="*/ 480 w 536"/>
                <a:gd name="T3" fmla="*/ 2 h 426"/>
                <a:gd name="T4" fmla="*/ 498 w 536"/>
                <a:gd name="T5" fmla="*/ 9 h 426"/>
                <a:gd name="T6" fmla="*/ 514 w 536"/>
                <a:gd name="T7" fmla="*/ 21 h 426"/>
                <a:gd name="T8" fmla="*/ 525 w 536"/>
                <a:gd name="T9" fmla="*/ 38 h 426"/>
                <a:gd name="T10" fmla="*/ 534 w 536"/>
                <a:gd name="T11" fmla="*/ 56 h 426"/>
                <a:gd name="T12" fmla="*/ 536 w 536"/>
                <a:gd name="T13" fmla="*/ 74 h 426"/>
                <a:gd name="T14" fmla="*/ 534 w 536"/>
                <a:gd name="T15" fmla="*/ 94 h 426"/>
                <a:gd name="T16" fmla="*/ 525 w 536"/>
                <a:gd name="T17" fmla="*/ 112 h 426"/>
                <a:gd name="T18" fmla="*/ 514 w 536"/>
                <a:gd name="T19" fmla="*/ 128 h 426"/>
                <a:gd name="T20" fmla="*/ 238 w 536"/>
                <a:gd name="T21" fmla="*/ 404 h 426"/>
                <a:gd name="T22" fmla="*/ 222 w 536"/>
                <a:gd name="T23" fmla="*/ 416 h 426"/>
                <a:gd name="T24" fmla="*/ 204 w 536"/>
                <a:gd name="T25" fmla="*/ 424 h 426"/>
                <a:gd name="T26" fmla="*/ 184 w 536"/>
                <a:gd name="T27" fmla="*/ 426 h 426"/>
                <a:gd name="T28" fmla="*/ 165 w 536"/>
                <a:gd name="T29" fmla="*/ 424 h 426"/>
                <a:gd name="T30" fmla="*/ 147 w 536"/>
                <a:gd name="T31" fmla="*/ 416 h 426"/>
                <a:gd name="T32" fmla="*/ 131 w 536"/>
                <a:gd name="T33" fmla="*/ 404 h 426"/>
                <a:gd name="T34" fmla="*/ 22 w 536"/>
                <a:gd name="T35" fmla="*/ 295 h 426"/>
                <a:gd name="T36" fmla="*/ 11 w 536"/>
                <a:gd name="T37" fmla="*/ 279 h 426"/>
                <a:gd name="T38" fmla="*/ 3 w 536"/>
                <a:gd name="T39" fmla="*/ 262 h 426"/>
                <a:gd name="T40" fmla="*/ 0 w 536"/>
                <a:gd name="T41" fmla="*/ 242 h 426"/>
                <a:gd name="T42" fmla="*/ 3 w 536"/>
                <a:gd name="T43" fmla="*/ 223 h 426"/>
                <a:gd name="T44" fmla="*/ 11 w 536"/>
                <a:gd name="T45" fmla="*/ 204 h 426"/>
                <a:gd name="T46" fmla="*/ 22 w 536"/>
                <a:gd name="T47" fmla="*/ 188 h 426"/>
                <a:gd name="T48" fmla="*/ 38 w 536"/>
                <a:gd name="T49" fmla="*/ 177 h 426"/>
                <a:gd name="T50" fmla="*/ 57 w 536"/>
                <a:gd name="T51" fmla="*/ 169 h 426"/>
                <a:gd name="T52" fmla="*/ 76 w 536"/>
                <a:gd name="T53" fmla="*/ 166 h 426"/>
                <a:gd name="T54" fmla="*/ 96 w 536"/>
                <a:gd name="T55" fmla="*/ 169 h 426"/>
                <a:gd name="T56" fmla="*/ 113 w 536"/>
                <a:gd name="T57" fmla="*/ 177 h 426"/>
                <a:gd name="T58" fmla="*/ 129 w 536"/>
                <a:gd name="T59" fmla="*/ 188 h 426"/>
                <a:gd name="T60" fmla="*/ 184 w 536"/>
                <a:gd name="T61" fmla="*/ 243 h 426"/>
                <a:gd name="T62" fmla="*/ 407 w 536"/>
                <a:gd name="T63" fmla="*/ 21 h 426"/>
                <a:gd name="T64" fmla="*/ 423 w 536"/>
                <a:gd name="T65" fmla="*/ 9 h 426"/>
                <a:gd name="T66" fmla="*/ 442 w 536"/>
                <a:gd name="T67" fmla="*/ 2 h 426"/>
                <a:gd name="T68" fmla="*/ 460 w 536"/>
                <a:gd name="T6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6">
                  <a:moveTo>
                    <a:pt x="460" y="0"/>
                  </a:moveTo>
                  <a:lnTo>
                    <a:pt x="480" y="2"/>
                  </a:lnTo>
                  <a:lnTo>
                    <a:pt x="498" y="9"/>
                  </a:lnTo>
                  <a:lnTo>
                    <a:pt x="514" y="21"/>
                  </a:lnTo>
                  <a:lnTo>
                    <a:pt x="525" y="38"/>
                  </a:lnTo>
                  <a:lnTo>
                    <a:pt x="534" y="56"/>
                  </a:lnTo>
                  <a:lnTo>
                    <a:pt x="536" y="74"/>
                  </a:lnTo>
                  <a:lnTo>
                    <a:pt x="534" y="94"/>
                  </a:lnTo>
                  <a:lnTo>
                    <a:pt x="525" y="112"/>
                  </a:lnTo>
                  <a:lnTo>
                    <a:pt x="514" y="128"/>
                  </a:lnTo>
                  <a:lnTo>
                    <a:pt x="238" y="404"/>
                  </a:lnTo>
                  <a:lnTo>
                    <a:pt x="222" y="416"/>
                  </a:lnTo>
                  <a:lnTo>
                    <a:pt x="204" y="424"/>
                  </a:lnTo>
                  <a:lnTo>
                    <a:pt x="184" y="426"/>
                  </a:lnTo>
                  <a:lnTo>
                    <a:pt x="165" y="424"/>
                  </a:lnTo>
                  <a:lnTo>
                    <a:pt x="147" y="416"/>
                  </a:lnTo>
                  <a:lnTo>
                    <a:pt x="131" y="404"/>
                  </a:lnTo>
                  <a:lnTo>
                    <a:pt x="22" y="295"/>
                  </a:lnTo>
                  <a:lnTo>
                    <a:pt x="11" y="279"/>
                  </a:lnTo>
                  <a:lnTo>
                    <a:pt x="3" y="262"/>
                  </a:lnTo>
                  <a:lnTo>
                    <a:pt x="0" y="242"/>
                  </a:lnTo>
                  <a:lnTo>
                    <a:pt x="3" y="223"/>
                  </a:lnTo>
                  <a:lnTo>
                    <a:pt x="11" y="204"/>
                  </a:lnTo>
                  <a:lnTo>
                    <a:pt x="22" y="188"/>
                  </a:lnTo>
                  <a:lnTo>
                    <a:pt x="38" y="177"/>
                  </a:lnTo>
                  <a:lnTo>
                    <a:pt x="57" y="169"/>
                  </a:lnTo>
                  <a:lnTo>
                    <a:pt x="76" y="166"/>
                  </a:lnTo>
                  <a:lnTo>
                    <a:pt x="96" y="169"/>
                  </a:lnTo>
                  <a:lnTo>
                    <a:pt x="113" y="177"/>
                  </a:lnTo>
                  <a:lnTo>
                    <a:pt x="129" y="188"/>
                  </a:lnTo>
                  <a:lnTo>
                    <a:pt x="184" y="243"/>
                  </a:lnTo>
                  <a:lnTo>
                    <a:pt x="407" y="21"/>
                  </a:lnTo>
                  <a:lnTo>
                    <a:pt x="423" y="9"/>
                  </a:lnTo>
                  <a:lnTo>
                    <a:pt x="442" y="2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4" name="Freeform 840"/>
            <p:cNvSpPr>
              <a:spLocks/>
            </p:cNvSpPr>
            <p:nvPr/>
          </p:nvSpPr>
          <p:spPr bwMode="auto">
            <a:xfrm>
              <a:off x="1078" y="496"/>
              <a:ext cx="44" cy="38"/>
            </a:xfrm>
            <a:custGeom>
              <a:avLst/>
              <a:gdLst>
                <a:gd name="T0" fmla="*/ 76 w 179"/>
                <a:gd name="T1" fmla="*/ 0 h 151"/>
                <a:gd name="T2" fmla="*/ 103 w 179"/>
                <a:gd name="T3" fmla="*/ 0 h 151"/>
                <a:gd name="T4" fmla="*/ 122 w 179"/>
                <a:gd name="T5" fmla="*/ 2 h 151"/>
                <a:gd name="T6" fmla="*/ 141 w 179"/>
                <a:gd name="T7" fmla="*/ 10 h 151"/>
                <a:gd name="T8" fmla="*/ 156 w 179"/>
                <a:gd name="T9" fmla="*/ 22 h 151"/>
                <a:gd name="T10" fmla="*/ 168 w 179"/>
                <a:gd name="T11" fmla="*/ 38 h 151"/>
                <a:gd name="T12" fmla="*/ 175 w 179"/>
                <a:gd name="T13" fmla="*/ 55 h 151"/>
                <a:gd name="T14" fmla="*/ 179 w 179"/>
                <a:gd name="T15" fmla="*/ 76 h 151"/>
                <a:gd name="T16" fmla="*/ 175 w 179"/>
                <a:gd name="T17" fmla="*/ 95 h 151"/>
                <a:gd name="T18" fmla="*/ 168 w 179"/>
                <a:gd name="T19" fmla="*/ 114 h 151"/>
                <a:gd name="T20" fmla="*/ 156 w 179"/>
                <a:gd name="T21" fmla="*/ 129 h 151"/>
                <a:gd name="T22" fmla="*/ 141 w 179"/>
                <a:gd name="T23" fmla="*/ 140 h 151"/>
                <a:gd name="T24" fmla="*/ 122 w 179"/>
                <a:gd name="T25" fmla="*/ 148 h 151"/>
                <a:gd name="T26" fmla="*/ 103 w 179"/>
                <a:gd name="T27" fmla="*/ 151 h 151"/>
                <a:gd name="T28" fmla="*/ 76 w 179"/>
                <a:gd name="T29" fmla="*/ 151 h 151"/>
                <a:gd name="T30" fmla="*/ 56 w 179"/>
                <a:gd name="T31" fmla="*/ 148 h 151"/>
                <a:gd name="T32" fmla="*/ 38 w 179"/>
                <a:gd name="T33" fmla="*/ 140 h 151"/>
                <a:gd name="T34" fmla="*/ 22 w 179"/>
                <a:gd name="T35" fmla="*/ 129 h 151"/>
                <a:gd name="T36" fmla="*/ 11 w 179"/>
                <a:gd name="T37" fmla="*/ 114 h 151"/>
                <a:gd name="T38" fmla="*/ 3 w 179"/>
                <a:gd name="T39" fmla="*/ 95 h 151"/>
                <a:gd name="T40" fmla="*/ 0 w 179"/>
                <a:gd name="T41" fmla="*/ 76 h 151"/>
                <a:gd name="T42" fmla="*/ 3 w 179"/>
                <a:gd name="T43" fmla="*/ 55 h 151"/>
                <a:gd name="T44" fmla="*/ 11 w 179"/>
                <a:gd name="T45" fmla="*/ 38 h 151"/>
                <a:gd name="T46" fmla="*/ 22 w 179"/>
                <a:gd name="T47" fmla="*/ 22 h 151"/>
                <a:gd name="T48" fmla="*/ 38 w 179"/>
                <a:gd name="T49" fmla="*/ 10 h 151"/>
                <a:gd name="T50" fmla="*/ 56 w 179"/>
                <a:gd name="T51" fmla="*/ 2 h 151"/>
                <a:gd name="T52" fmla="*/ 76 w 179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9" h="151">
                  <a:moveTo>
                    <a:pt x="76" y="0"/>
                  </a:moveTo>
                  <a:lnTo>
                    <a:pt x="103" y="0"/>
                  </a:lnTo>
                  <a:lnTo>
                    <a:pt x="122" y="2"/>
                  </a:lnTo>
                  <a:lnTo>
                    <a:pt x="141" y="10"/>
                  </a:lnTo>
                  <a:lnTo>
                    <a:pt x="156" y="22"/>
                  </a:lnTo>
                  <a:lnTo>
                    <a:pt x="168" y="38"/>
                  </a:lnTo>
                  <a:lnTo>
                    <a:pt x="175" y="55"/>
                  </a:lnTo>
                  <a:lnTo>
                    <a:pt x="179" y="76"/>
                  </a:lnTo>
                  <a:lnTo>
                    <a:pt x="175" y="95"/>
                  </a:lnTo>
                  <a:lnTo>
                    <a:pt x="168" y="114"/>
                  </a:lnTo>
                  <a:lnTo>
                    <a:pt x="156" y="129"/>
                  </a:lnTo>
                  <a:lnTo>
                    <a:pt x="141" y="140"/>
                  </a:lnTo>
                  <a:lnTo>
                    <a:pt x="122" y="148"/>
                  </a:lnTo>
                  <a:lnTo>
                    <a:pt x="103" y="151"/>
                  </a:lnTo>
                  <a:lnTo>
                    <a:pt x="76" y="151"/>
                  </a:lnTo>
                  <a:lnTo>
                    <a:pt x="56" y="148"/>
                  </a:lnTo>
                  <a:lnTo>
                    <a:pt x="38" y="140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5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1" y="38"/>
                  </a:lnTo>
                  <a:lnTo>
                    <a:pt x="22" y="22"/>
                  </a:lnTo>
                  <a:lnTo>
                    <a:pt x="38" y="10"/>
                  </a:lnTo>
                  <a:lnTo>
                    <a:pt x="56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5" name="Freeform 841"/>
            <p:cNvSpPr>
              <a:spLocks/>
            </p:cNvSpPr>
            <p:nvPr/>
          </p:nvSpPr>
          <p:spPr bwMode="auto">
            <a:xfrm>
              <a:off x="806" y="496"/>
              <a:ext cx="249" cy="38"/>
            </a:xfrm>
            <a:custGeom>
              <a:avLst/>
              <a:gdLst>
                <a:gd name="T0" fmla="*/ 75 w 997"/>
                <a:gd name="T1" fmla="*/ 0 h 151"/>
                <a:gd name="T2" fmla="*/ 921 w 997"/>
                <a:gd name="T3" fmla="*/ 0 h 151"/>
                <a:gd name="T4" fmla="*/ 941 w 997"/>
                <a:gd name="T5" fmla="*/ 2 h 151"/>
                <a:gd name="T6" fmla="*/ 960 w 997"/>
                <a:gd name="T7" fmla="*/ 10 h 151"/>
                <a:gd name="T8" fmla="*/ 975 w 997"/>
                <a:gd name="T9" fmla="*/ 22 h 151"/>
                <a:gd name="T10" fmla="*/ 986 w 997"/>
                <a:gd name="T11" fmla="*/ 38 h 151"/>
                <a:gd name="T12" fmla="*/ 994 w 997"/>
                <a:gd name="T13" fmla="*/ 55 h 151"/>
                <a:gd name="T14" fmla="*/ 997 w 997"/>
                <a:gd name="T15" fmla="*/ 76 h 151"/>
                <a:gd name="T16" fmla="*/ 994 w 997"/>
                <a:gd name="T17" fmla="*/ 95 h 151"/>
                <a:gd name="T18" fmla="*/ 986 w 997"/>
                <a:gd name="T19" fmla="*/ 114 h 151"/>
                <a:gd name="T20" fmla="*/ 975 w 997"/>
                <a:gd name="T21" fmla="*/ 129 h 151"/>
                <a:gd name="T22" fmla="*/ 960 w 997"/>
                <a:gd name="T23" fmla="*/ 140 h 151"/>
                <a:gd name="T24" fmla="*/ 941 w 997"/>
                <a:gd name="T25" fmla="*/ 148 h 151"/>
                <a:gd name="T26" fmla="*/ 921 w 997"/>
                <a:gd name="T27" fmla="*/ 151 h 151"/>
                <a:gd name="T28" fmla="*/ 75 w 997"/>
                <a:gd name="T29" fmla="*/ 151 h 151"/>
                <a:gd name="T30" fmla="*/ 55 w 997"/>
                <a:gd name="T31" fmla="*/ 148 h 151"/>
                <a:gd name="T32" fmla="*/ 37 w 997"/>
                <a:gd name="T33" fmla="*/ 140 h 151"/>
                <a:gd name="T34" fmla="*/ 22 w 997"/>
                <a:gd name="T35" fmla="*/ 129 h 151"/>
                <a:gd name="T36" fmla="*/ 11 w 997"/>
                <a:gd name="T37" fmla="*/ 114 h 151"/>
                <a:gd name="T38" fmla="*/ 3 w 997"/>
                <a:gd name="T39" fmla="*/ 95 h 151"/>
                <a:gd name="T40" fmla="*/ 0 w 997"/>
                <a:gd name="T41" fmla="*/ 76 h 151"/>
                <a:gd name="T42" fmla="*/ 3 w 997"/>
                <a:gd name="T43" fmla="*/ 55 h 151"/>
                <a:gd name="T44" fmla="*/ 11 w 997"/>
                <a:gd name="T45" fmla="*/ 38 h 151"/>
                <a:gd name="T46" fmla="*/ 22 w 997"/>
                <a:gd name="T47" fmla="*/ 22 h 151"/>
                <a:gd name="T48" fmla="*/ 37 w 997"/>
                <a:gd name="T49" fmla="*/ 10 h 151"/>
                <a:gd name="T50" fmla="*/ 55 w 997"/>
                <a:gd name="T51" fmla="*/ 2 h 151"/>
                <a:gd name="T52" fmla="*/ 75 w 997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7" h="151">
                  <a:moveTo>
                    <a:pt x="75" y="0"/>
                  </a:moveTo>
                  <a:lnTo>
                    <a:pt x="921" y="0"/>
                  </a:lnTo>
                  <a:lnTo>
                    <a:pt x="941" y="2"/>
                  </a:lnTo>
                  <a:lnTo>
                    <a:pt x="960" y="10"/>
                  </a:lnTo>
                  <a:lnTo>
                    <a:pt x="975" y="22"/>
                  </a:lnTo>
                  <a:lnTo>
                    <a:pt x="986" y="38"/>
                  </a:lnTo>
                  <a:lnTo>
                    <a:pt x="994" y="55"/>
                  </a:lnTo>
                  <a:lnTo>
                    <a:pt x="997" y="76"/>
                  </a:lnTo>
                  <a:lnTo>
                    <a:pt x="994" y="95"/>
                  </a:lnTo>
                  <a:lnTo>
                    <a:pt x="986" y="114"/>
                  </a:lnTo>
                  <a:lnTo>
                    <a:pt x="975" y="129"/>
                  </a:lnTo>
                  <a:lnTo>
                    <a:pt x="960" y="140"/>
                  </a:lnTo>
                  <a:lnTo>
                    <a:pt x="941" y="148"/>
                  </a:lnTo>
                  <a:lnTo>
                    <a:pt x="921" y="151"/>
                  </a:lnTo>
                  <a:lnTo>
                    <a:pt x="75" y="151"/>
                  </a:lnTo>
                  <a:lnTo>
                    <a:pt x="55" y="148"/>
                  </a:lnTo>
                  <a:lnTo>
                    <a:pt x="37" y="140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5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1" y="38"/>
                  </a:lnTo>
                  <a:lnTo>
                    <a:pt x="22" y="22"/>
                  </a:lnTo>
                  <a:lnTo>
                    <a:pt x="37" y="10"/>
                  </a:lnTo>
                  <a:lnTo>
                    <a:pt x="55" y="2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6" name="Freeform 842"/>
            <p:cNvSpPr>
              <a:spLocks/>
            </p:cNvSpPr>
            <p:nvPr/>
          </p:nvSpPr>
          <p:spPr bwMode="auto">
            <a:xfrm>
              <a:off x="637" y="636"/>
              <a:ext cx="133" cy="107"/>
            </a:xfrm>
            <a:custGeom>
              <a:avLst/>
              <a:gdLst>
                <a:gd name="T0" fmla="*/ 460 w 536"/>
                <a:gd name="T1" fmla="*/ 0 h 428"/>
                <a:gd name="T2" fmla="*/ 480 w 536"/>
                <a:gd name="T3" fmla="*/ 3 h 428"/>
                <a:gd name="T4" fmla="*/ 498 w 536"/>
                <a:gd name="T5" fmla="*/ 11 h 428"/>
                <a:gd name="T6" fmla="*/ 514 w 536"/>
                <a:gd name="T7" fmla="*/ 22 h 428"/>
                <a:gd name="T8" fmla="*/ 525 w 536"/>
                <a:gd name="T9" fmla="*/ 38 h 428"/>
                <a:gd name="T10" fmla="*/ 534 w 536"/>
                <a:gd name="T11" fmla="*/ 57 h 428"/>
                <a:gd name="T12" fmla="*/ 536 w 536"/>
                <a:gd name="T13" fmla="*/ 76 h 428"/>
                <a:gd name="T14" fmla="*/ 534 w 536"/>
                <a:gd name="T15" fmla="*/ 96 h 428"/>
                <a:gd name="T16" fmla="*/ 525 w 536"/>
                <a:gd name="T17" fmla="*/ 113 h 428"/>
                <a:gd name="T18" fmla="*/ 514 w 536"/>
                <a:gd name="T19" fmla="*/ 129 h 428"/>
                <a:gd name="T20" fmla="*/ 238 w 536"/>
                <a:gd name="T21" fmla="*/ 405 h 428"/>
                <a:gd name="T22" fmla="*/ 222 w 536"/>
                <a:gd name="T23" fmla="*/ 418 h 428"/>
                <a:gd name="T24" fmla="*/ 204 w 536"/>
                <a:gd name="T25" fmla="*/ 424 h 428"/>
                <a:gd name="T26" fmla="*/ 184 w 536"/>
                <a:gd name="T27" fmla="*/ 428 h 428"/>
                <a:gd name="T28" fmla="*/ 165 w 536"/>
                <a:gd name="T29" fmla="*/ 424 h 428"/>
                <a:gd name="T30" fmla="*/ 147 w 536"/>
                <a:gd name="T31" fmla="*/ 418 h 428"/>
                <a:gd name="T32" fmla="*/ 131 w 536"/>
                <a:gd name="T33" fmla="*/ 405 h 428"/>
                <a:gd name="T34" fmla="*/ 22 w 536"/>
                <a:gd name="T35" fmla="*/ 297 h 428"/>
                <a:gd name="T36" fmla="*/ 11 w 536"/>
                <a:gd name="T37" fmla="*/ 281 h 428"/>
                <a:gd name="T38" fmla="*/ 3 w 536"/>
                <a:gd name="T39" fmla="*/ 262 h 428"/>
                <a:gd name="T40" fmla="*/ 0 w 536"/>
                <a:gd name="T41" fmla="*/ 243 h 428"/>
                <a:gd name="T42" fmla="*/ 3 w 536"/>
                <a:gd name="T43" fmla="*/ 225 h 428"/>
                <a:gd name="T44" fmla="*/ 11 w 536"/>
                <a:gd name="T45" fmla="*/ 206 h 428"/>
                <a:gd name="T46" fmla="*/ 22 w 536"/>
                <a:gd name="T47" fmla="*/ 190 h 428"/>
                <a:gd name="T48" fmla="*/ 38 w 536"/>
                <a:gd name="T49" fmla="*/ 177 h 428"/>
                <a:gd name="T50" fmla="*/ 57 w 536"/>
                <a:gd name="T51" fmla="*/ 171 h 428"/>
                <a:gd name="T52" fmla="*/ 76 w 536"/>
                <a:gd name="T53" fmla="*/ 168 h 428"/>
                <a:gd name="T54" fmla="*/ 96 w 536"/>
                <a:gd name="T55" fmla="*/ 171 h 428"/>
                <a:gd name="T56" fmla="*/ 113 w 536"/>
                <a:gd name="T57" fmla="*/ 177 h 428"/>
                <a:gd name="T58" fmla="*/ 129 w 536"/>
                <a:gd name="T59" fmla="*/ 190 h 428"/>
                <a:gd name="T60" fmla="*/ 184 w 536"/>
                <a:gd name="T61" fmla="*/ 245 h 428"/>
                <a:gd name="T62" fmla="*/ 407 w 536"/>
                <a:gd name="T63" fmla="*/ 22 h 428"/>
                <a:gd name="T64" fmla="*/ 423 w 536"/>
                <a:gd name="T65" fmla="*/ 11 h 428"/>
                <a:gd name="T66" fmla="*/ 442 w 536"/>
                <a:gd name="T67" fmla="*/ 3 h 428"/>
                <a:gd name="T68" fmla="*/ 460 w 536"/>
                <a:gd name="T69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8">
                  <a:moveTo>
                    <a:pt x="460" y="0"/>
                  </a:moveTo>
                  <a:lnTo>
                    <a:pt x="480" y="3"/>
                  </a:lnTo>
                  <a:lnTo>
                    <a:pt x="498" y="11"/>
                  </a:lnTo>
                  <a:lnTo>
                    <a:pt x="514" y="22"/>
                  </a:lnTo>
                  <a:lnTo>
                    <a:pt x="525" y="38"/>
                  </a:lnTo>
                  <a:lnTo>
                    <a:pt x="534" y="57"/>
                  </a:lnTo>
                  <a:lnTo>
                    <a:pt x="536" y="76"/>
                  </a:lnTo>
                  <a:lnTo>
                    <a:pt x="534" y="96"/>
                  </a:lnTo>
                  <a:lnTo>
                    <a:pt x="525" y="113"/>
                  </a:lnTo>
                  <a:lnTo>
                    <a:pt x="514" y="129"/>
                  </a:lnTo>
                  <a:lnTo>
                    <a:pt x="238" y="405"/>
                  </a:lnTo>
                  <a:lnTo>
                    <a:pt x="222" y="418"/>
                  </a:lnTo>
                  <a:lnTo>
                    <a:pt x="204" y="424"/>
                  </a:lnTo>
                  <a:lnTo>
                    <a:pt x="184" y="428"/>
                  </a:lnTo>
                  <a:lnTo>
                    <a:pt x="165" y="424"/>
                  </a:lnTo>
                  <a:lnTo>
                    <a:pt x="147" y="418"/>
                  </a:lnTo>
                  <a:lnTo>
                    <a:pt x="131" y="405"/>
                  </a:lnTo>
                  <a:lnTo>
                    <a:pt x="22" y="297"/>
                  </a:lnTo>
                  <a:lnTo>
                    <a:pt x="11" y="281"/>
                  </a:lnTo>
                  <a:lnTo>
                    <a:pt x="3" y="262"/>
                  </a:lnTo>
                  <a:lnTo>
                    <a:pt x="0" y="243"/>
                  </a:lnTo>
                  <a:lnTo>
                    <a:pt x="3" y="225"/>
                  </a:lnTo>
                  <a:lnTo>
                    <a:pt x="11" y="206"/>
                  </a:lnTo>
                  <a:lnTo>
                    <a:pt x="22" y="190"/>
                  </a:lnTo>
                  <a:lnTo>
                    <a:pt x="38" y="177"/>
                  </a:lnTo>
                  <a:lnTo>
                    <a:pt x="57" y="171"/>
                  </a:lnTo>
                  <a:lnTo>
                    <a:pt x="76" y="168"/>
                  </a:lnTo>
                  <a:lnTo>
                    <a:pt x="96" y="171"/>
                  </a:lnTo>
                  <a:lnTo>
                    <a:pt x="113" y="177"/>
                  </a:lnTo>
                  <a:lnTo>
                    <a:pt x="129" y="190"/>
                  </a:lnTo>
                  <a:lnTo>
                    <a:pt x="184" y="245"/>
                  </a:lnTo>
                  <a:lnTo>
                    <a:pt x="407" y="22"/>
                  </a:lnTo>
                  <a:lnTo>
                    <a:pt x="423" y="11"/>
                  </a:lnTo>
                  <a:lnTo>
                    <a:pt x="442" y="3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7" name="Freeform 843"/>
            <p:cNvSpPr>
              <a:spLocks/>
            </p:cNvSpPr>
            <p:nvPr/>
          </p:nvSpPr>
          <p:spPr bwMode="auto">
            <a:xfrm>
              <a:off x="806" y="679"/>
              <a:ext cx="316" cy="38"/>
            </a:xfrm>
            <a:custGeom>
              <a:avLst/>
              <a:gdLst>
                <a:gd name="T0" fmla="*/ 75 w 1266"/>
                <a:gd name="T1" fmla="*/ 0 h 151"/>
                <a:gd name="T2" fmla="*/ 1190 w 1266"/>
                <a:gd name="T3" fmla="*/ 0 h 151"/>
                <a:gd name="T4" fmla="*/ 1209 w 1266"/>
                <a:gd name="T5" fmla="*/ 3 h 151"/>
                <a:gd name="T6" fmla="*/ 1228 w 1266"/>
                <a:gd name="T7" fmla="*/ 10 h 151"/>
                <a:gd name="T8" fmla="*/ 1243 w 1266"/>
                <a:gd name="T9" fmla="*/ 23 h 151"/>
                <a:gd name="T10" fmla="*/ 1255 w 1266"/>
                <a:gd name="T11" fmla="*/ 38 h 151"/>
                <a:gd name="T12" fmla="*/ 1262 w 1266"/>
                <a:gd name="T13" fmla="*/ 56 h 151"/>
                <a:gd name="T14" fmla="*/ 1266 w 1266"/>
                <a:gd name="T15" fmla="*/ 76 h 151"/>
                <a:gd name="T16" fmla="*/ 1262 w 1266"/>
                <a:gd name="T17" fmla="*/ 96 h 151"/>
                <a:gd name="T18" fmla="*/ 1255 w 1266"/>
                <a:gd name="T19" fmla="*/ 114 h 151"/>
                <a:gd name="T20" fmla="*/ 1243 w 1266"/>
                <a:gd name="T21" fmla="*/ 130 h 151"/>
                <a:gd name="T22" fmla="*/ 1228 w 1266"/>
                <a:gd name="T23" fmla="*/ 141 h 151"/>
                <a:gd name="T24" fmla="*/ 1209 w 1266"/>
                <a:gd name="T25" fmla="*/ 149 h 151"/>
                <a:gd name="T26" fmla="*/ 1190 w 1266"/>
                <a:gd name="T27" fmla="*/ 151 h 151"/>
                <a:gd name="T28" fmla="*/ 75 w 1266"/>
                <a:gd name="T29" fmla="*/ 151 h 151"/>
                <a:gd name="T30" fmla="*/ 55 w 1266"/>
                <a:gd name="T31" fmla="*/ 149 h 151"/>
                <a:gd name="T32" fmla="*/ 37 w 1266"/>
                <a:gd name="T33" fmla="*/ 141 h 151"/>
                <a:gd name="T34" fmla="*/ 22 w 1266"/>
                <a:gd name="T35" fmla="*/ 130 h 151"/>
                <a:gd name="T36" fmla="*/ 11 w 1266"/>
                <a:gd name="T37" fmla="*/ 114 h 151"/>
                <a:gd name="T38" fmla="*/ 3 w 1266"/>
                <a:gd name="T39" fmla="*/ 96 h 151"/>
                <a:gd name="T40" fmla="*/ 0 w 1266"/>
                <a:gd name="T41" fmla="*/ 76 h 151"/>
                <a:gd name="T42" fmla="*/ 3 w 1266"/>
                <a:gd name="T43" fmla="*/ 56 h 151"/>
                <a:gd name="T44" fmla="*/ 11 w 1266"/>
                <a:gd name="T45" fmla="*/ 38 h 151"/>
                <a:gd name="T46" fmla="*/ 22 w 1266"/>
                <a:gd name="T47" fmla="*/ 23 h 151"/>
                <a:gd name="T48" fmla="*/ 37 w 1266"/>
                <a:gd name="T49" fmla="*/ 10 h 151"/>
                <a:gd name="T50" fmla="*/ 55 w 1266"/>
                <a:gd name="T51" fmla="*/ 3 h 151"/>
                <a:gd name="T52" fmla="*/ 75 w 1266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6" h="151">
                  <a:moveTo>
                    <a:pt x="75" y="0"/>
                  </a:moveTo>
                  <a:lnTo>
                    <a:pt x="1190" y="0"/>
                  </a:lnTo>
                  <a:lnTo>
                    <a:pt x="1209" y="3"/>
                  </a:lnTo>
                  <a:lnTo>
                    <a:pt x="1228" y="10"/>
                  </a:lnTo>
                  <a:lnTo>
                    <a:pt x="1243" y="23"/>
                  </a:lnTo>
                  <a:lnTo>
                    <a:pt x="1255" y="38"/>
                  </a:lnTo>
                  <a:lnTo>
                    <a:pt x="1262" y="56"/>
                  </a:lnTo>
                  <a:lnTo>
                    <a:pt x="1266" y="76"/>
                  </a:lnTo>
                  <a:lnTo>
                    <a:pt x="1262" y="96"/>
                  </a:lnTo>
                  <a:lnTo>
                    <a:pt x="1255" y="114"/>
                  </a:lnTo>
                  <a:lnTo>
                    <a:pt x="1243" y="130"/>
                  </a:lnTo>
                  <a:lnTo>
                    <a:pt x="1228" y="141"/>
                  </a:lnTo>
                  <a:lnTo>
                    <a:pt x="1209" y="149"/>
                  </a:lnTo>
                  <a:lnTo>
                    <a:pt x="1190" y="151"/>
                  </a:lnTo>
                  <a:lnTo>
                    <a:pt x="75" y="151"/>
                  </a:lnTo>
                  <a:lnTo>
                    <a:pt x="55" y="149"/>
                  </a:lnTo>
                  <a:lnTo>
                    <a:pt x="37" y="141"/>
                  </a:lnTo>
                  <a:lnTo>
                    <a:pt x="22" y="130"/>
                  </a:lnTo>
                  <a:lnTo>
                    <a:pt x="11" y="114"/>
                  </a:lnTo>
                  <a:lnTo>
                    <a:pt x="3" y="96"/>
                  </a:lnTo>
                  <a:lnTo>
                    <a:pt x="0" y="76"/>
                  </a:lnTo>
                  <a:lnTo>
                    <a:pt x="3" y="56"/>
                  </a:lnTo>
                  <a:lnTo>
                    <a:pt x="11" y="38"/>
                  </a:lnTo>
                  <a:lnTo>
                    <a:pt x="22" y="23"/>
                  </a:lnTo>
                  <a:lnTo>
                    <a:pt x="37" y="10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8" name="Freeform 844"/>
            <p:cNvSpPr>
              <a:spLocks/>
            </p:cNvSpPr>
            <p:nvPr/>
          </p:nvSpPr>
          <p:spPr bwMode="auto">
            <a:xfrm>
              <a:off x="637" y="818"/>
              <a:ext cx="133" cy="107"/>
            </a:xfrm>
            <a:custGeom>
              <a:avLst/>
              <a:gdLst>
                <a:gd name="T0" fmla="*/ 460 w 536"/>
                <a:gd name="T1" fmla="*/ 0 h 427"/>
                <a:gd name="T2" fmla="*/ 480 w 536"/>
                <a:gd name="T3" fmla="*/ 3 h 427"/>
                <a:gd name="T4" fmla="*/ 498 w 536"/>
                <a:gd name="T5" fmla="*/ 10 h 427"/>
                <a:gd name="T6" fmla="*/ 514 w 536"/>
                <a:gd name="T7" fmla="*/ 23 h 427"/>
                <a:gd name="T8" fmla="*/ 525 w 536"/>
                <a:gd name="T9" fmla="*/ 39 h 427"/>
                <a:gd name="T10" fmla="*/ 534 w 536"/>
                <a:gd name="T11" fmla="*/ 57 h 427"/>
                <a:gd name="T12" fmla="*/ 536 w 536"/>
                <a:gd name="T13" fmla="*/ 76 h 427"/>
                <a:gd name="T14" fmla="*/ 534 w 536"/>
                <a:gd name="T15" fmla="*/ 95 h 427"/>
                <a:gd name="T16" fmla="*/ 525 w 536"/>
                <a:gd name="T17" fmla="*/ 114 h 427"/>
                <a:gd name="T18" fmla="*/ 514 w 536"/>
                <a:gd name="T19" fmla="*/ 130 h 427"/>
                <a:gd name="T20" fmla="*/ 238 w 536"/>
                <a:gd name="T21" fmla="*/ 406 h 427"/>
                <a:gd name="T22" fmla="*/ 222 w 536"/>
                <a:gd name="T23" fmla="*/ 417 h 427"/>
                <a:gd name="T24" fmla="*/ 204 w 536"/>
                <a:gd name="T25" fmla="*/ 425 h 427"/>
                <a:gd name="T26" fmla="*/ 184 w 536"/>
                <a:gd name="T27" fmla="*/ 427 h 427"/>
                <a:gd name="T28" fmla="*/ 165 w 536"/>
                <a:gd name="T29" fmla="*/ 425 h 427"/>
                <a:gd name="T30" fmla="*/ 147 w 536"/>
                <a:gd name="T31" fmla="*/ 417 h 427"/>
                <a:gd name="T32" fmla="*/ 131 w 536"/>
                <a:gd name="T33" fmla="*/ 406 h 427"/>
                <a:gd name="T34" fmla="*/ 22 w 536"/>
                <a:gd name="T35" fmla="*/ 296 h 427"/>
                <a:gd name="T36" fmla="*/ 11 w 536"/>
                <a:gd name="T37" fmla="*/ 280 h 427"/>
                <a:gd name="T38" fmla="*/ 3 w 536"/>
                <a:gd name="T39" fmla="*/ 262 h 427"/>
                <a:gd name="T40" fmla="*/ 0 w 536"/>
                <a:gd name="T41" fmla="*/ 244 h 427"/>
                <a:gd name="T42" fmla="*/ 3 w 536"/>
                <a:gd name="T43" fmla="*/ 224 h 427"/>
                <a:gd name="T44" fmla="*/ 11 w 536"/>
                <a:gd name="T45" fmla="*/ 206 h 427"/>
                <a:gd name="T46" fmla="*/ 22 w 536"/>
                <a:gd name="T47" fmla="*/ 190 h 427"/>
                <a:gd name="T48" fmla="*/ 38 w 536"/>
                <a:gd name="T49" fmla="*/ 177 h 427"/>
                <a:gd name="T50" fmla="*/ 57 w 536"/>
                <a:gd name="T51" fmla="*/ 170 h 427"/>
                <a:gd name="T52" fmla="*/ 76 w 536"/>
                <a:gd name="T53" fmla="*/ 168 h 427"/>
                <a:gd name="T54" fmla="*/ 96 w 536"/>
                <a:gd name="T55" fmla="*/ 170 h 427"/>
                <a:gd name="T56" fmla="*/ 113 w 536"/>
                <a:gd name="T57" fmla="*/ 177 h 427"/>
                <a:gd name="T58" fmla="*/ 129 w 536"/>
                <a:gd name="T59" fmla="*/ 190 h 427"/>
                <a:gd name="T60" fmla="*/ 184 w 536"/>
                <a:gd name="T61" fmla="*/ 245 h 427"/>
                <a:gd name="T62" fmla="*/ 407 w 536"/>
                <a:gd name="T63" fmla="*/ 23 h 427"/>
                <a:gd name="T64" fmla="*/ 423 w 536"/>
                <a:gd name="T65" fmla="*/ 10 h 427"/>
                <a:gd name="T66" fmla="*/ 442 w 536"/>
                <a:gd name="T67" fmla="*/ 3 h 427"/>
                <a:gd name="T68" fmla="*/ 460 w 536"/>
                <a:gd name="T69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7">
                  <a:moveTo>
                    <a:pt x="460" y="0"/>
                  </a:moveTo>
                  <a:lnTo>
                    <a:pt x="480" y="3"/>
                  </a:lnTo>
                  <a:lnTo>
                    <a:pt x="498" y="10"/>
                  </a:lnTo>
                  <a:lnTo>
                    <a:pt x="514" y="23"/>
                  </a:lnTo>
                  <a:lnTo>
                    <a:pt x="525" y="39"/>
                  </a:lnTo>
                  <a:lnTo>
                    <a:pt x="534" y="57"/>
                  </a:lnTo>
                  <a:lnTo>
                    <a:pt x="536" y="76"/>
                  </a:lnTo>
                  <a:lnTo>
                    <a:pt x="534" y="95"/>
                  </a:lnTo>
                  <a:lnTo>
                    <a:pt x="525" y="114"/>
                  </a:lnTo>
                  <a:lnTo>
                    <a:pt x="514" y="130"/>
                  </a:lnTo>
                  <a:lnTo>
                    <a:pt x="238" y="406"/>
                  </a:lnTo>
                  <a:lnTo>
                    <a:pt x="222" y="417"/>
                  </a:lnTo>
                  <a:lnTo>
                    <a:pt x="204" y="425"/>
                  </a:lnTo>
                  <a:lnTo>
                    <a:pt x="184" y="427"/>
                  </a:lnTo>
                  <a:lnTo>
                    <a:pt x="165" y="425"/>
                  </a:lnTo>
                  <a:lnTo>
                    <a:pt x="147" y="417"/>
                  </a:lnTo>
                  <a:lnTo>
                    <a:pt x="131" y="406"/>
                  </a:lnTo>
                  <a:lnTo>
                    <a:pt x="22" y="296"/>
                  </a:lnTo>
                  <a:lnTo>
                    <a:pt x="11" y="280"/>
                  </a:lnTo>
                  <a:lnTo>
                    <a:pt x="3" y="262"/>
                  </a:lnTo>
                  <a:lnTo>
                    <a:pt x="0" y="244"/>
                  </a:lnTo>
                  <a:lnTo>
                    <a:pt x="3" y="224"/>
                  </a:lnTo>
                  <a:lnTo>
                    <a:pt x="11" y="206"/>
                  </a:lnTo>
                  <a:lnTo>
                    <a:pt x="22" y="190"/>
                  </a:lnTo>
                  <a:lnTo>
                    <a:pt x="38" y="177"/>
                  </a:lnTo>
                  <a:lnTo>
                    <a:pt x="57" y="170"/>
                  </a:lnTo>
                  <a:lnTo>
                    <a:pt x="76" y="168"/>
                  </a:lnTo>
                  <a:lnTo>
                    <a:pt x="96" y="170"/>
                  </a:lnTo>
                  <a:lnTo>
                    <a:pt x="113" y="177"/>
                  </a:lnTo>
                  <a:lnTo>
                    <a:pt x="129" y="190"/>
                  </a:lnTo>
                  <a:lnTo>
                    <a:pt x="184" y="245"/>
                  </a:lnTo>
                  <a:lnTo>
                    <a:pt x="407" y="23"/>
                  </a:lnTo>
                  <a:lnTo>
                    <a:pt x="423" y="10"/>
                  </a:lnTo>
                  <a:lnTo>
                    <a:pt x="442" y="3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0" name="Freeform 845"/>
            <p:cNvSpPr>
              <a:spLocks/>
            </p:cNvSpPr>
            <p:nvPr/>
          </p:nvSpPr>
          <p:spPr bwMode="auto">
            <a:xfrm>
              <a:off x="806" y="862"/>
              <a:ext cx="316" cy="37"/>
            </a:xfrm>
            <a:custGeom>
              <a:avLst/>
              <a:gdLst>
                <a:gd name="T0" fmla="*/ 75 w 1266"/>
                <a:gd name="T1" fmla="*/ 0 h 151"/>
                <a:gd name="T2" fmla="*/ 1190 w 1266"/>
                <a:gd name="T3" fmla="*/ 0 h 151"/>
                <a:gd name="T4" fmla="*/ 1209 w 1266"/>
                <a:gd name="T5" fmla="*/ 3 h 151"/>
                <a:gd name="T6" fmla="*/ 1228 w 1266"/>
                <a:gd name="T7" fmla="*/ 11 h 151"/>
                <a:gd name="T8" fmla="*/ 1243 w 1266"/>
                <a:gd name="T9" fmla="*/ 22 h 151"/>
                <a:gd name="T10" fmla="*/ 1255 w 1266"/>
                <a:gd name="T11" fmla="*/ 37 h 151"/>
                <a:gd name="T12" fmla="*/ 1262 w 1266"/>
                <a:gd name="T13" fmla="*/ 56 h 151"/>
                <a:gd name="T14" fmla="*/ 1266 w 1266"/>
                <a:gd name="T15" fmla="*/ 75 h 151"/>
                <a:gd name="T16" fmla="*/ 1262 w 1266"/>
                <a:gd name="T17" fmla="*/ 96 h 151"/>
                <a:gd name="T18" fmla="*/ 1255 w 1266"/>
                <a:gd name="T19" fmla="*/ 114 h 151"/>
                <a:gd name="T20" fmla="*/ 1243 w 1266"/>
                <a:gd name="T21" fmla="*/ 129 h 151"/>
                <a:gd name="T22" fmla="*/ 1228 w 1266"/>
                <a:gd name="T23" fmla="*/ 141 h 151"/>
                <a:gd name="T24" fmla="*/ 1209 w 1266"/>
                <a:gd name="T25" fmla="*/ 149 h 151"/>
                <a:gd name="T26" fmla="*/ 1190 w 1266"/>
                <a:gd name="T27" fmla="*/ 151 h 151"/>
                <a:gd name="T28" fmla="*/ 75 w 1266"/>
                <a:gd name="T29" fmla="*/ 151 h 151"/>
                <a:gd name="T30" fmla="*/ 55 w 1266"/>
                <a:gd name="T31" fmla="*/ 149 h 151"/>
                <a:gd name="T32" fmla="*/ 37 w 1266"/>
                <a:gd name="T33" fmla="*/ 141 h 151"/>
                <a:gd name="T34" fmla="*/ 22 w 1266"/>
                <a:gd name="T35" fmla="*/ 129 h 151"/>
                <a:gd name="T36" fmla="*/ 11 w 1266"/>
                <a:gd name="T37" fmla="*/ 114 h 151"/>
                <a:gd name="T38" fmla="*/ 3 w 1266"/>
                <a:gd name="T39" fmla="*/ 96 h 151"/>
                <a:gd name="T40" fmla="*/ 0 w 1266"/>
                <a:gd name="T41" fmla="*/ 75 h 151"/>
                <a:gd name="T42" fmla="*/ 3 w 1266"/>
                <a:gd name="T43" fmla="*/ 56 h 151"/>
                <a:gd name="T44" fmla="*/ 11 w 1266"/>
                <a:gd name="T45" fmla="*/ 37 h 151"/>
                <a:gd name="T46" fmla="*/ 22 w 1266"/>
                <a:gd name="T47" fmla="*/ 22 h 151"/>
                <a:gd name="T48" fmla="*/ 37 w 1266"/>
                <a:gd name="T49" fmla="*/ 11 h 151"/>
                <a:gd name="T50" fmla="*/ 55 w 1266"/>
                <a:gd name="T51" fmla="*/ 3 h 151"/>
                <a:gd name="T52" fmla="*/ 75 w 1266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6" h="151">
                  <a:moveTo>
                    <a:pt x="75" y="0"/>
                  </a:moveTo>
                  <a:lnTo>
                    <a:pt x="1190" y="0"/>
                  </a:lnTo>
                  <a:lnTo>
                    <a:pt x="1209" y="3"/>
                  </a:lnTo>
                  <a:lnTo>
                    <a:pt x="1228" y="11"/>
                  </a:lnTo>
                  <a:lnTo>
                    <a:pt x="1243" y="22"/>
                  </a:lnTo>
                  <a:lnTo>
                    <a:pt x="1255" y="37"/>
                  </a:lnTo>
                  <a:lnTo>
                    <a:pt x="1262" y="56"/>
                  </a:lnTo>
                  <a:lnTo>
                    <a:pt x="1266" y="75"/>
                  </a:lnTo>
                  <a:lnTo>
                    <a:pt x="1262" y="96"/>
                  </a:lnTo>
                  <a:lnTo>
                    <a:pt x="1255" y="114"/>
                  </a:lnTo>
                  <a:lnTo>
                    <a:pt x="1243" y="129"/>
                  </a:lnTo>
                  <a:lnTo>
                    <a:pt x="1228" y="141"/>
                  </a:lnTo>
                  <a:lnTo>
                    <a:pt x="1209" y="149"/>
                  </a:lnTo>
                  <a:lnTo>
                    <a:pt x="1190" y="151"/>
                  </a:lnTo>
                  <a:lnTo>
                    <a:pt x="75" y="151"/>
                  </a:lnTo>
                  <a:lnTo>
                    <a:pt x="55" y="149"/>
                  </a:lnTo>
                  <a:lnTo>
                    <a:pt x="37" y="141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6"/>
                  </a:lnTo>
                  <a:lnTo>
                    <a:pt x="0" y="75"/>
                  </a:lnTo>
                  <a:lnTo>
                    <a:pt x="3" y="56"/>
                  </a:lnTo>
                  <a:lnTo>
                    <a:pt x="11" y="37"/>
                  </a:lnTo>
                  <a:lnTo>
                    <a:pt x="22" y="22"/>
                  </a:lnTo>
                  <a:lnTo>
                    <a:pt x="37" y="11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</p:grpSp>
      <p:grpSp>
        <p:nvGrpSpPr>
          <p:cNvPr id="52" name="Group 836"/>
          <p:cNvGrpSpPr>
            <a:grpSpLocks noChangeAspect="1"/>
          </p:cNvGrpSpPr>
          <p:nvPr/>
        </p:nvGrpSpPr>
        <p:grpSpPr bwMode="auto">
          <a:xfrm>
            <a:off x="5044272" y="4984534"/>
            <a:ext cx="184179" cy="254150"/>
            <a:chOff x="536" y="300"/>
            <a:chExt cx="687" cy="94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3" name="Freeform 838"/>
            <p:cNvSpPr>
              <a:spLocks noEditPoints="1"/>
            </p:cNvSpPr>
            <p:nvPr/>
          </p:nvSpPr>
          <p:spPr bwMode="auto">
            <a:xfrm>
              <a:off x="536" y="300"/>
              <a:ext cx="687" cy="948"/>
            </a:xfrm>
            <a:custGeom>
              <a:avLst/>
              <a:gdLst>
                <a:gd name="T0" fmla="*/ 2126 w 2748"/>
                <a:gd name="T1" fmla="*/ 3169 h 3792"/>
                <a:gd name="T2" fmla="*/ 2126 w 2748"/>
                <a:gd name="T3" fmla="*/ 3535 h 3792"/>
                <a:gd name="T4" fmla="*/ 2490 w 2748"/>
                <a:gd name="T5" fmla="*/ 3169 h 3792"/>
                <a:gd name="T6" fmla="*/ 2126 w 2748"/>
                <a:gd name="T7" fmla="*/ 3169 h 3792"/>
                <a:gd name="T8" fmla="*/ 152 w 2748"/>
                <a:gd name="T9" fmla="*/ 151 h 3792"/>
                <a:gd name="T10" fmla="*/ 152 w 2748"/>
                <a:gd name="T11" fmla="*/ 3641 h 3792"/>
                <a:gd name="T12" fmla="*/ 1974 w 2748"/>
                <a:gd name="T13" fmla="*/ 3641 h 3792"/>
                <a:gd name="T14" fmla="*/ 1974 w 2748"/>
                <a:gd name="T15" fmla="*/ 3093 h 3792"/>
                <a:gd name="T16" fmla="*/ 1977 w 2748"/>
                <a:gd name="T17" fmla="*/ 3074 h 3792"/>
                <a:gd name="T18" fmla="*/ 1985 w 2748"/>
                <a:gd name="T19" fmla="*/ 3057 h 3792"/>
                <a:gd name="T20" fmla="*/ 1996 w 2748"/>
                <a:gd name="T21" fmla="*/ 3040 h 3792"/>
                <a:gd name="T22" fmla="*/ 2012 w 2748"/>
                <a:gd name="T23" fmla="*/ 3028 h 3792"/>
                <a:gd name="T24" fmla="*/ 2031 w 2748"/>
                <a:gd name="T25" fmla="*/ 3021 h 3792"/>
                <a:gd name="T26" fmla="*/ 2050 w 2748"/>
                <a:gd name="T27" fmla="*/ 3019 h 3792"/>
                <a:gd name="T28" fmla="*/ 2050 w 2748"/>
                <a:gd name="T29" fmla="*/ 3019 h 3792"/>
                <a:gd name="T30" fmla="*/ 2597 w 2748"/>
                <a:gd name="T31" fmla="*/ 3019 h 3792"/>
                <a:gd name="T32" fmla="*/ 2597 w 2748"/>
                <a:gd name="T33" fmla="*/ 151 h 3792"/>
                <a:gd name="T34" fmla="*/ 152 w 2748"/>
                <a:gd name="T35" fmla="*/ 151 h 3792"/>
                <a:gd name="T36" fmla="*/ 76 w 2748"/>
                <a:gd name="T37" fmla="*/ 0 h 3792"/>
                <a:gd name="T38" fmla="*/ 2673 w 2748"/>
                <a:gd name="T39" fmla="*/ 0 h 3792"/>
                <a:gd name="T40" fmla="*/ 2693 w 2748"/>
                <a:gd name="T41" fmla="*/ 2 h 3792"/>
                <a:gd name="T42" fmla="*/ 2711 w 2748"/>
                <a:gd name="T43" fmla="*/ 10 h 3792"/>
                <a:gd name="T44" fmla="*/ 2726 w 2748"/>
                <a:gd name="T45" fmla="*/ 22 h 3792"/>
                <a:gd name="T46" fmla="*/ 2738 w 2748"/>
                <a:gd name="T47" fmla="*/ 38 h 3792"/>
                <a:gd name="T48" fmla="*/ 2746 w 2748"/>
                <a:gd name="T49" fmla="*/ 55 h 3792"/>
                <a:gd name="T50" fmla="*/ 2748 w 2748"/>
                <a:gd name="T51" fmla="*/ 76 h 3792"/>
                <a:gd name="T52" fmla="*/ 2748 w 2748"/>
                <a:gd name="T53" fmla="*/ 3095 h 3792"/>
                <a:gd name="T54" fmla="*/ 2746 w 2748"/>
                <a:gd name="T55" fmla="*/ 3114 h 3792"/>
                <a:gd name="T56" fmla="*/ 2739 w 2748"/>
                <a:gd name="T57" fmla="*/ 3132 h 3792"/>
                <a:gd name="T58" fmla="*/ 2726 w 2748"/>
                <a:gd name="T59" fmla="*/ 3147 h 3792"/>
                <a:gd name="T60" fmla="*/ 2104 w 2748"/>
                <a:gd name="T61" fmla="*/ 3770 h 3792"/>
                <a:gd name="T62" fmla="*/ 2088 w 2748"/>
                <a:gd name="T63" fmla="*/ 3782 h 3792"/>
                <a:gd name="T64" fmla="*/ 2070 w 2748"/>
                <a:gd name="T65" fmla="*/ 3790 h 3792"/>
                <a:gd name="T66" fmla="*/ 2050 w 2748"/>
                <a:gd name="T67" fmla="*/ 3792 h 3792"/>
                <a:gd name="T68" fmla="*/ 76 w 2748"/>
                <a:gd name="T69" fmla="*/ 3792 h 3792"/>
                <a:gd name="T70" fmla="*/ 56 w 2748"/>
                <a:gd name="T71" fmla="*/ 3790 h 3792"/>
                <a:gd name="T72" fmla="*/ 38 w 2748"/>
                <a:gd name="T73" fmla="*/ 3782 h 3792"/>
                <a:gd name="T74" fmla="*/ 23 w 2748"/>
                <a:gd name="T75" fmla="*/ 3770 h 3792"/>
                <a:gd name="T76" fmla="*/ 10 w 2748"/>
                <a:gd name="T77" fmla="*/ 3754 h 3792"/>
                <a:gd name="T78" fmla="*/ 3 w 2748"/>
                <a:gd name="T79" fmla="*/ 3737 h 3792"/>
                <a:gd name="T80" fmla="*/ 0 w 2748"/>
                <a:gd name="T81" fmla="*/ 3716 h 3792"/>
                <a:gd name="T82" fmla="*/ 0 w 2748"/>
                <a:gd name="T83" fmla="*/ 76 h 3792"/>
                <a:gd name="T84" fmla="*/ 3 w 2748"/>
                <a:gd name="T85" fmla="*/ 55 h 3792"/>
                <a:gd name="T86" fmla="*/ 10 w 2748"/>
                <a:gd name="T87" fmla="*/ 38 h 3792"/>
                <a:gd name="T88" fmla="*/ 23 w 2748"/>
                <a:gd name="T89" fmla="*/ 22 h 3792"/>
                <a:gd name="T90" fmla="*/ 38 w 2748"/>
                <a:gd name="T91" fmla="*/ 10 h 3792"/>
                <a:gd name="T92" fmla="*/ 56 w 2748"/>
                <a:gd name="T93" fmla="*/ 2 h 3792"/>
                <a:gd name="T94" fmla="*/ 76 w 2748"/>
                <a:gd name="T95" fmla="*/ 0 h 3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48" h="3792">
                  <a:moveTo>
                    <a:pt x="2126" y="3169"/>
                  </a:moveTo>
                  <a:lnTo>
                    <a:pt x="2126" y="3535"/>
                  </a:lnTo>
                  <a:lnTo>
                    <a:pt x="2490" y="3169"/>
                  </a:lnTo>
                  <a:lnTo>
                    <a:pt x="2126" y="3169"/>
                  </a:lnTo>
                  <a:close/>
                  <a:moveTo>
                    <a:pt x="152" y="151"/>
                  </a:moveTo>
                  <a:lnTo>
                    <a:pt x="152" y="3641"/>
                  </a:lnTo>
                  <a:lnTo>
                    <a:pt x="1974" y="3641"/>
                  </a:lnTo>
                  <a:lnTo>
                    <a:pt x="1974" y="3093"/>
                  </a:lnTo>
                  <a:lnTo>
                    <a:pt x="1977" y="3074"/>
                  </a:lnTo>
                  <a:lnTo>
                    <a:pt x="1985" y="3057"/>
                  </a:lnTo>
                  <a:lnTo>
                    <a:pt x="1996" y="3040"/>
                  </a:lnTo>
                  <a:lnTo>
                    <a:pt x="2012" y="3028"/>
                  </a:lnTo>
                  <a:lnTo>
                    <a:pt x="2031" y="3021"/>
                  </a:lnTo>
                  <a:lnTo>
                    <a:pt x="2050" y="3019"/>
                  </a:lnTo>
                  <a:lnTo>
                    <a:pt x="2050" y="3019"/>
                  </a:lnTo>
                  <a:lnTo>
                    <a:pt x="2597" y="3019"/>
                  </a:lnTo>
                  <a:lnTo>
                    <a:pt x="2597" y="151"/>
                  </a:lnTo>
                  <a:lnTo>
                    <a:pt x="152" y="151"/>
                  </a:lnTo>
                  <a:close/>
                  <a:moveTo>
                    <a:pt x="76" y="0"/>
                  </a:moveTo>
                  <a:lnTo>
                    <a:pt x="2673" y="0"/>
                  </a:lnTo>
                  <a:lnTo>
                    <a:pt x="2693" y="2"/>
                  </a:lnTo>
                  <a:lnTo>
                    <a:pt x="2711" y="10"/>
                  </a:lnTo>
                  <a:lnTo>
                    <a:pt x="2726" y="22"/>
                  </a:lnTo>
                  <a:lnTo>
                    <a:pt x="2738" y="38"/>
                  </a:lnTo>
                  <a:lnTo>
                    <a:pt x="2746" y="55"/>
                  </a:lnTo>
                  <a:lnTo>
                    <a:pt x="2748" y="76"/>
                  </a:lnTo>
                  <a:lnTo>
                    <a:pt x="2748" y="3095"/>
                  </a:lnTo>
                  <a:lnTo>
                    <a:pt x="2746" y="3114"/>
                  </a:lnTo>
                  <a:lnTo>
                    <a:pt x="2739" y="3132"/>
                  </a:lnTo>
                  <a:lnTo>
                    <a:pt x="2726" y="3147"/>
                  </a:lnTo>
                  <a:lnTo>
                    <a:pt x="2104" y="3770"/>
                  </a:lnTo>
                  <a:lnTo>
                    <a:pt x="2088" y="3782"/>
                  </a:lnTo>
                  <a:lnTo>
                    <a:pt x="2070" y="3790"/>
                  </a:lnTo>
                  <a:lnTo>
                    <a:pt x="2050" y="3792"/>
                  </a:lnTo>
                  <a:lnTo>
                    <a:pt x="76" y="3792"/>
                  </a:lnTo>
                  <a:lnTo>
                    <a:pt x="56" y="3790"/>
                  </a:lnTo>
                  <a:lnTo>
                    <a:pt x="38" y="3782"/>
                  </a:lnTo>
                  <a:lnTo>
                    <a:pt x="23" y="3770"/>
                  </a:lnTo>
                  <a:lnTo>
                    <a:pt x="10" y="3754"/>
                  </a:lnTo>
                  <a:lnTo>
                    <a:pt x="3" y="3737"/>
                  </a:lnTo>
                  <a:lnTo>
                    <a:pt x="0" y="3716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0" y="38"/>
                  </a:lnTo>
                  <a:lnTo>
                    <a:pt x="23" y="22"/>
                  </a:lnTo>
                  <a:lnTo>
                    <a:pt x="38" y="10"/>
                  </a:lnTo>
                  <a:lnTo>
                    <a:pt x="56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4" name="Freeform 839"/>
            <p:cNvSpPr>
              <a:spLocks/>
            </p:cNvSpPr>
            <p:nvPr/>
          </p:nvSpPr>
          <p:spPr bwMode="auto">
            <a:xfrm>
              <a:off x="637" y="453"/>
              <a:ext cx="133" cy="107"/>
            </a:xfrm>
            <a:custGeom>
              <a:avLst/>
              <a:gdLst>
                <a:gd name="T0" fmla="*/ 460 w 536"/>
                <a:gd name="T1" fmla="*/ 0 h 426"/>
                <a:gd name="T2" fmla="*/ 480 w 536"/>
                <a:gd name="T3" fmla="*/ 2 h 426"/>
                <a:gd name="T4" fmla="*/ 498 w 536"/>
                <a:gd name="T5" fmla="*/ 9 h 426"/>
                <a:gd name="T6" fmla="*/ 514 w 536"/>
                <a:gd name="T7" fmla="*/ 21 h 426"/>
                <a:gd name="T8" fmla="*/ 525 w 536"/>
                <a:gd name="T9" fmla="*/ 38 h 426"/>
                <a:gd name="T10" fmla="*/ 534 w 536"/>
                <a:gd name="T11" fmla="*/ 56 h 426"/>
                <a:gd name="T12" fmla="*/ 536 w 536"/>
                <a:gd name="T13" fmla="*/ 74 h 426"/>
                <a:gd name="T14" fmla="*/ 534 w 536"/>
                <a:gd name="T15" fmla="*/ 94 h 426"/>
                <a:gd name="T16" fmla="*/ 525 w 536"/>
                <a:gd name="T17" fmla="*/ 112 h 426"/>
                <a:gd name="T18" fmla="*/ 514 w 536"/>
                <a:gd name="T19" fmla="*/ 128 h 426"/>
                <a:gd name="T20" fmla="*/ 238 w 536"/>
                <a:gd name="T21" fmla="*/ 404 h 426"/>
                <a:gd name="T22" fmla="*/ 222 w 536"/>
                <a:gd name="T23" fmla="*/ 416 h 426"/>
                <a:gd name="T24" fmla="*/ 204 w 536"/>
                <a:gd name="T25" fmla="*/ 424 h 426"/>
                <a:gd name="T26" fmla="*/ 184 w 536"/>
                <a:gd name="T27" fmla="*/ 426 h 426"/>
                <a:gd name="T28" fmla="*/ 165 w 536"/>
                <a:gd name="T29" fmla="*/ 424 h 426"/>
                <a:gd name="T30" fmla="*/ 147 w 536"/>
                <a:gd name="T31" fmla="*/ 416 h 426"/>
                <a:gd name="T32" fmla="*/ 131 w 536"/>
                <a:gd name="T33" fmla="*/ 404 h 426"/>
                <a:gd name="T34" fmla="*/ 22 w 536"/>
                <a:gd name="T35" fmla="*/ 295 h 426"/>
                <a:gd name="T36" fmla="*/ 11 w 536"/>
                <a:gd name="T37" fmla="*/ 279 h 426"/>
                <a:gd name="T38" fmla="*/ 3 w 536"/>
                <a:gd name="T39" fmla="*/ 262 h 426"/>
                <a:gd name="T40" fmla="*/ 0 w 536"/>
                <a:gd name="T41" fmla="*/ 242 h 426"/>
                <a:gd name="T42" fmla="*/ 3 w 536"/>
                <a:gd name="T43" fmla="*/ 223 h 426"/>
                <a:gd name="T44" fmla="*/ 11 w 536"/>
                <a:gd name="T45" fmla="*/ 204 h 426"/>
                <a:gd name="T46" fmla="*/ 22 w 536"/>
                <a:gd name="T47" fmla="*/ 188 h 426"/>
                <a:gd name="T48" fmla="*/ 38 w 536"/>
                <a:gd name="T49" fmla="*/ 177 h 426"/>
                <a:gd name="T50" fmla="*/ 57 w 536"/>
                <a:gd name="T51" fmla="*/ 169 h 426"/>
                <a:gd name="T52" fmla="*/ 76 w 536"/>
                <a:gd name="T53" fmla="*/ 166 h 426"/>
                <a:gd name="T54" fmla="*/ 96 w 536"/>
                <a:gd name="T55" fmla="*/ 169 h 426"/>
                <a:gd name="T56" fmla="*/ 113 w 536"/>
                <a:gd name="T57" fmla="*/ 177 h 426"/>
                <a:gd name="T58" fmla="*/ 129 w 536"/>
                <a:gd name="T59" fmla="*/ 188 h 426"/>
                <a:gd name="T60" fmla="*/ 184 w 536"/>
                <a:gd name="T61" fmla="*/ 243 h 426"/>
                <a:gd name="T62" fmla="*/ 407 w 536"/>
                <a:gd name="T63" fmla="*/ 21 h 426"/>
                <a:gd name="T64" fmla="*/ 423 w 536"/>
                <a:gd name="T65" fmla="*/ 9 h 426"/>
                <a:gd name="T66" fmla="*/ 442 w 536"/>
                <a:gd name="T67" fmla="*/ 2 h 426"/>
                <a:gd name="T68" fmla="*/ 460 w 536"/>
                <a:gd name="T6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6">
                  <a:moveTo>
                    <a:pt x="460" y="0"/>
                  </a:moveTo>
                  <a:lnTo>
                    <a:pt x="480" y="2"/>
                  </a:lnTo>
                  <a:lnTo>
                    <a:pt x="498" y="9"/>
                  </a:lnTo>
                  <a:lnTo>
                    <a:pt x="514" y="21"/>
                  </a:lnTo>
                  <a:lnTo>
                    <a:pt x="525" y="38"/>
                  </a:lnTo>
                  <a:lnTo>
                    <a:pt x="534" y="56"/>
                  </a:lnTo>
                  <a:lnTo>
                    <a:pt x="536" y="74"/>
                  </a:lnTo>
                  <a:lnTo>
                    <a:pt x="534" y="94"/>
                  </a:lnTo>
                  <a:lnTo>
                    <a:pt x="525" y="112"/>
                  </a:lnTo>
                  <a:lnTo>
                    <a:pt x="514" y="128"/>
                  </a:lnTo>
                  <a:lnTo>
                    <a:pt x="238" y="404"/>
                  </a:lnTo>
                  <a:lnTo>
                    <a:pt x="222" y="416"/>
                  </a:lnTo>
                  <a:lnTo>
                    <a:pt x="204" y="424"/>
                  </a:lnTo>
                  <a:lnTo>
                    <a:pt x="184" y="426"/>
                  </a:lnTo>
                  <a:lnTo>
                    <a:pt x="165" y="424"/>
                  </a:lnTo>
                  <a:lnTo>
                    <a:pt x="147" y="416"/>
                  </a:lnTo>
                  <a:lnTo>
                    <a:pt x="131" y="404"/>
                  </a:lnTo>
                  <a:lnTo>
                    <a:pt x="22" y="295"/>
                  </a:lnTo>
                  <a:lnTo>
                    <a:pt x="11" y="279"/>
                  </a:lnTo>
                  <a:lnTo>
                    <a:pt x="3" y="262"/>
                  </a:lnTo>
                  <a:lnTo>
                    <a:pt x="0" y="242"/>
                  </a:lnTo>
                  <a:lnTo>
                    <a:pt x="3" y="223"/>
                  </a:lnTo>
                  <a:lnTo>
                    <a:pt x="11" y="204"/>
                  </a:lnTo>
                  <a:lnTo>
                    <a:pt x="22" y="188"/>
                  </a:lnTo>
                  <a:lnTo>
                    <a:pt x="38" y="177"/>
                  </a:lnTo>
                  <a:lnTo>
                    <a:pt x="57" y="169"/>
                  </a:lnTo>
                  <a:lnTo>
                    <a:pt x="76" y="166"/>
                  </a:lnTo>
                  <a:lnTo>
                    <a:pt x="96" y="169"/>
                  </a:lnTo>
                  <a:lnTo>
                    <a:pt x="113" y="177"/>
                  </a:lnTo>
                  <a:lnTo>
                    <a:pt x="129" y="188"/>
                  </a:lnTo>
                  <a:lnTo>
                    <a:pt x="184" y="243"/>
                  </a:lnTo>
                  <a:lnTo>
                    <a:pt x="407" y="21"/>
                  </a:lnTo>
                  <a:lnTo>
                    <a:pt x="423" y="9"/>
                  </a:lnTo>
                  <a:lnTo>
                    <a:pt x="442" y="2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6" name="Freeform 840"/>
            <p:cNvSpPr>
              <a:spLocks/>
            </p:cNvSpPr>
            <p:nvPr/>
          </p:nvSpPr>
          <p:spPr bwMode="auto">
            <a:xfrm>
              <a:off x="1078" y="496"/>
              <a:ext cx="44" cy="38"/>
            </a:xfrm>
            <a:custGeom>
              <a:avLst/>
              <a:gdLst>
                <a:gd name="T0" fmla="*/ 76 w 179"/>
                <a:gd name="T1" fmla="*/ 0 h 151"/>
                <a:gd name="T2" fmla="*/ 103 w 179"/>
                <a:gd name="T3" fmla="*/ 0 h 151"/>
                <a:gd name="T4" fmla="*/ 122 w 179"/>
                <a:gd name="T5" fmla="*/ 2 h 151"/>
                <a:gd name="T6" fmla="*/ 141 w 179"/>
                <a:gd name="T7" fmla="*/ 10 h 151"/>
                <a:gd name="T8" fmla="*/ 156 w 179"/>
                <a:gd name="T9" fmla="*/ 22 h 151"/>
                <a:gd name="T10" fmla="*/ 168 w 179"/>
                <a:gd name="T11" fmla="*/ 38 h 151"/>
                <a:gd name="T12" fmla="*/ 175 w 179"/>
                <a:gd name="T13" fmla="*/ 55 h 151"/>
                <a:gd name="T14" fmla="*/ 179 w 179"/>
                <a:gd name="T15" fmla="*/ 76 h 151"/>
                <a:gd name="T16" fmla="*/ 175 w 179"/>
                <a:gd name="T17" fmla="*/ 95 h 151"/>
                <a:gd name="T18" fmla="*/ 168 w 179"/>
                <a:gd name="T19" fmla="*/ 114 h 151"/>
                <a:gd name="T20" fmla="*/ 156 w 179"/>
                <a:gd name="T21" fmla="*/ 129 h 151"/>
                <a:gd name="T22" fmla="*/ 141 w 179"/>
                <a:gd name="T23" fmla="*/ 140 h 151"/>
                <a:gd name="T24" fmla="*/ 122 w 179"/>
                <a:gd name="T25" fmla="*/ 148 h 151"/>
                <a:gd name="T26" fmla="*/ 103 w 179"/>
                <a:gd name="T27" fmla="*/ 151 h 151"/>
                <a:gd name="T28" fmla="*/ 76 w 179"/>
                <a:gd name="T29" fmla="*/ 151 h 151"/>
                <a:gd name="T30" fmla="*/ 56 w 179"/>
                <a:gd name="T31" fmla="*/ 148 h 151"/>
                <a:gd name="T32" fmla="*/ 38 w 179"/>
                <a:gd name="T33" fmla="*/ 140 h 151"/>
                <a:gd name="T34" fmla="*/ 22 w 179"/>
                <a:gd name="T35" fmla="*/ 129 h 151"/>
                <a:gd name="T36" fmla="*/ 11 w 179"/>
                <a:gd name="T37" fmla="*/ 114 h 151"/>
                <a:gd name="T38" fmla="*/ 3 w 179"/>
                <a:gd name="T39" fmla="*/ 95 h 151"/>
                <a:gd name="T40" fmla="*/ 0 w 179"/>
                <a:gd name="T41" fmla="*/ 76 h 151"/>
                <a:gd name="T42" fmla="*/ 3 w 179"/>
                <a:gd name="T43" fmla="*/ 55 h 151"/>
                <a:gd name="T44" fmla="*/ 11 w 179"/>
                <a:gd name="T45" fmla="*/ 38 h 151"/>
                <a:gd name="T46" fmla="*/ 22 w 179"/>
                <a:gd name="T47" fmla="*/ 22 h 151"/>
                <a:gd name="T48" fmla="*/ 38 w 179"/>
                <a:gd name="T49" fmla="*/ 10 h 151"/>
                <a:gd name="T50" fmla="*/ 56 w 179"/>
                <a:gd name="T51" fmla="*/ 2 h 151"/>
                <a:gd name="T52" fmla="*/ 76 w 179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9" h="151">
                  <a:moveTo>
                    <a:pt x="76" y="0"/>
                  </a:moveTo>
                  <a:lnTo>
                    <a:pt x="103" y="0"/>
                  </a:lnTo>
                  <a:lnTo>
                    <a:pt x="122" y="2"/>
                  </a:lnTo>
                  <a:lnTo>
                    <a:pt x="141" y="10"/>
                  </a:lnTo>
                  <a:lnTo>
                    <a:pt x="156" y="22"/>
                  </a:lnTo>
                  <a:lnTo>
                    <a:pt x="168" y="38"/>
                  </a:lnTo>
                  <a:lnTo>
                    <a:pt x="175" y="55"/>
                  </a:lnTo>
                  <a:lnTo>
                    <a:pt x="179" y="76"/>
                  </a:lnTo>
                  <a:lnTo>
                    <a:pt x="175" y="95"/>
                  </a:lnTo>
                  <a:lnTo>
                    <a:pt x="168" y="114"/>
                  </a:lnTo>
                  <a:lnTo>
                    <a:pt x="156" y="129"/>
                  </a:lnTo>
                  <a:lnTo>
                    <a:pt x="141" y="140"/>
                  </a:lnTo>
                  <a:lnTo>
                    <a:pt x="122" y="148"/>
                  </a:lnTo>
                  <a:lnTo>
                    <a:pt x="103" y="151"/>
                  </a:lnTo>
                  <a:lnTo>
                    <a:pt x="76" y="151"/>
                  </a:lnTo>
                  <a:lnTo>
                    <a:pt x="56" y="148"/>
                  </a:lnTo>
                  <a:lnTo>
                    <a:pt x="38" y="140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5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1" y="38"/>
                  </a:lnTo>
                  <a:lnTo>
                    <a:pt x="22" y="22"/>
                  </a:lnTo>
                  <a:lnTo>
                    <a:pt x="38" y="10"/>
                  </a:lnTo>
                  <a:lnTo>
                    <a:pt x="56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60" name="Freeform 841"/>
            <p:cNvSpPr>
              <a:spLocks/>
            </p:cNvSpPr>
            <p:nvPr/>
          </p:nvSpPr>
          <p:spPr bwMode="auto">
            <a:xfrm>
              <a:off x="806" y="496"/>
              <a:ext cx="249" cy="38"/>
            </a:xfrm>
            <a:custGeom>
              <a:avLst/>
              <a:gdLst>
                <a:gd name="T0" fmla="*/ 75 w 997"/>
                <a:gd name="T1" fmla="*/ 0 h 151"/>
                <a:gd name="T2" fmla="*/ 921 w 997"/>
                <a:gd name="T3" fmla="*/ 0 h 151"/>
                <a:gd name="T4" fmla="*/ 941 w 997"/>
                <a:gd name="T5" fmla="*/ 2 h 151"/>
                <a:gd name="T6" fmla="*/ 960 w 997"/>
                <a:gd name="T7" fmla="*/ 10 h 151"/>
                <a:gd name="T8" fmla="*/ 975 w 997"/>
                <a:gd name="T9" fmla="*/ 22 h 151"/>
                <a:gd name="T10" fmla="*/ 986 w 997"/>
                <a:gd name="T11" fmla="*/ 38 h 151"/>
                <a:gd name="T12" fmla="*/ 994 w 997"/>
                <a:gd name="T13" fmla="*/ 55 h 151"/>
                <a:gd name="T14" fmla="*/ 997 w 997"/>
                <a:gd name="T15" fmla="*/ 76 h 151"/>
                <a:gd name="T16" fmla="*/ 994 w 997"/>
                <a:gd name="T17" fmla="*/ 95 h 151"/>
                <a:gd name="T18" fmla="*/ 986 w 997"/>
                <a:gd name="T19" fmla="*/ 114 h 151"/>
                <a:gd name="T20" fmla="*/ 975 w 997"/>
                <a:gd name="T21" fmla="*/ 129 h 151"/>
                <a:gd name="T22" fmla="*/ 960 w 997"/>
                <a:gd name="T23" fmla="*/ 140 h 151"/>
                <a:gd name="T24" fmla="*/ 941 w 997"/>
                <a:gd name="T25" fmla="*/ 148 h 151"/>
                <a:gd name="T26" fmla="*/ 921 w 997"/>
                <a:gd name="T27" fmla="*/ 151 h 151"/>
                <a:gd name="T28" fmla="*/ 75 w 997"/>
                <a:gd name="T29" fmla="*/ 151 h 151"/>
                <a:gd name="T30" fmla="*/ 55 w 997"/>
                <a:gd name="T31" fmla="*/ 148 h 151"/>
                <a:gd name="T32" fmla="*/ 37 w 997"/>
                <a:gd name="T33" fmla="*/ 140 h 151"/>
                <a:gd name="T34" fmla="*/ 22 w 997"/>
                <a:gd name="T35" fmla="*/ 129 h 151"/>
                <a:gd name="T36" fmla="*/ 11 w 997"/>
                <a:gd name="T37" fmla="*/ 114 h 151"/>
                <a:gd name="T38" fmla="*/ 3 w 997"/>
                <a:gd name="T39" fmla="*/ 95 h 151"/>
                <a:gd name="T40" fmla="*/ 0 w 997"/>
                <a:gd name="T41" fmla="*/ 76 h 151"/>
                <a:gd name="T42" fmla="*/ 3 w 997"/>
                <a:gd name="T43" fmla="*/ 55 h 151"/>
                <a:gd name="T44" fmla="*/ 11 w 997"/>
                <a:gd name="T45" fmla="*/ 38 h 151"/>
                <a:gd name="T46" fmla="*/ 22 w 997"/>
                <a:gd name="T47" fmla="*/ 22 h 151"/>
                <a:gd name="T48" fmla="*/ 37 w 997"/>
                <a:gd name="T49" fmla="*/ 10 h 151"/>
                <a:gd name="T50" fmla="*/ 55 w 997"/>
                <a:gd name="T51" fmla="*/ 2 h 151"/>
                <a:gd name="T52" fmla="*/ 75 w 997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7" h="151">
                  <a:moveTo>
                    <a:pt x="75" y="0"/>
                  </a:moveTo>
                  <a:lnTo>
                    <a:pt x="921" y="0"/>
                  </a:lnTo>
                  <a:lnTo>
                    <a:pt x="941" y="2"/>
                  </a:lnTo>
                  <a:lnTo>
                    <a:pt x="960" y="10"/>
                  </a:lnTo>
                  <a:lnTo>
                    <a:pt x="975" y="22"/>
                  </a:lnTo>
                  <a:lnTo>
                    <a:pt x="986" y="38"/>
                  </a:lnTo>
                  <a:lnTo>
                    <a:pt x="994" y="55"/>
                  </a:lnTo>
                  <a:lnTo>
                    <a:pt x="997" y="76"/>
                  </a:lnTo>
                  <a:lnTo>
                    <a:pt x="994" y="95"/>
                  </a:lnTo>
                  <a:lnTo>
                    <a:pt x="986" y="114"/>
                  </a:lnTo>
                  <a:lnTo>
                    <a:pt x="975" y="129"/>
                  </a:lnTo>
                  <a:lnTo>
                    <a:pt x="960" y="140"/>
                  </a:lnTo>
                  <a:lnTo>
                    <a:pt x="941" y="148"/>
                  </a:lnTo>
                  <a:lnTo>
                    <a:pt x="921" y="151"/>
                  </a:lnTo>
                  <a:lnTo>
                    <a:pt x="75" y="151"/>
                  </a:lnTo>
                  <a:lnTo>
                    <a:pt x="55" y="148"/>
                  </a:lnTo>
                  <a:lnTo>
                    <a:pt x="37" y="140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5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1" y="38"/>
                  </a:lnTo>
                  <a:lnTo>
                    <a:pt x="22" y="22"/>
                  </a:lnTo>
                  <a:lnTo>
                    <a:pt x="37" y="10"/>
                  </a:lnTo>
                  <a:lnTo>
                    <a:pt x="55" y="2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64" name="Freeform 842"/>
            <p:cNvSpPr>
              <a:spLocks/>
            </p:cNvSpPr>
            <p:nvPr/>
          </p:nvSpPr>
          <p:spPr bwMode="auto">
            <a:xfrm>
              <a:off x="637" y="636"/>
              <a:ext cx="133" cy="107"/>
            </a:xfrm>
            <a:custGeom>
              <a:avLst/>
              <a:gdLst>
                <a:gd name="T0" fmla="*/ 460 w 536"/>
                <a:gd name="T1" fmla="*/ 0 h 428"/>
                <a:gd name="T2" fmla="*/ 480 w 536"/>
                <a:gd name="T3" fmla="*/ 3 h 428"/>
                <a:gd name="T4" fmla="*/ 498 w 536"/>
                <a:gd name="T5" fmla="*/ 11 h 428"/>
                <a:gd name="T6" fmla="*/ 514 w 536"/>
                <a:gd name="T7" fmla="*/ 22 h 428"/>
                <a:gd name="T8" fmla="*/ 525 w 536"/>
                <a:gd name="T9" fmla="*/ 38 h 428"/>
                <a:gd name="T10" fmla="*/ 534 w 536"/>
                <a:gd name="T11" fmla="*/ 57 h 428"/>
                <a:gd name="T12" fmla="*/ 536 w 536"/>
                <a:gd name="T13" fmla="*/ 76 h 428"/>
                <a:gd name="T14" fmla="*/ 534 w 536"/>
                <a:gd name="T15" fmla="*/ 96 h 428"/>
                <a:gd name="T16" fmla="*/ 525 w 536"/>
                <a:gd name="T17" fmla="*/ 113 h 428"/>
                <a:gd name="T18" fmla="*/ 514 w 536"/>
                <a:gd name="T19" fmla="*/ 129 h 428"/>
                <a:gd name="T20" fmla="*/ 238 w 536"/>
                <a:gd name="T21" fmla="*/ 405 h 428"/>
                <a:gd name="T22" fmla="*/ 222 w 536"/>
                <a:gd name="T23" fmla="*/ 418 h 428"/>
                <a:gd name="T24" fmla="*/ 204 w 536"/>
                <a:gd name="T25" fmla="*/ 424 h 428"/>
                <a:gd name="T26" fmla="*/ 184 w 536"/>
                <a:gd name="T27" fmla="*/ 428 h 428"/>
                <a:gd name="T28" fmla="*/ 165 w 536"/>
                <a:gd name="T29" fmla="*/ 424 h 428"/>
                <a:gd name="T30" fmla="*/ 147 w 536"/>
                <a:gd name="T31" fmla="*/ 418 h 428"/>
                <a:gd name="T32" fmla="*/ 131 w 536"/>
                <a:gd name="T33" fmla="*/ 405 h 428"/>
                <a:gd name="T34" fmla="*/ 22 w 536"/>
                <a:gd name="T35" fmla="*/ 297 h 428"/>
                <a:gd name="T36" fmla="*/ 11 w 536"/>
                <a:gd name="T37" fmla="*/ 281 h 428"/>
                <a:gd name="T38" fmla="*/ 3 w 536"/>
                <a:gd name="T39" fmla="*/ 262 h 428"/>
                <a:gd name="T40" fmla="*/ 0 w 536"/>
                <a:gd name="T41" fmla="*/ 243 h 428"/>
                <a:gd name="T42" fmla="*/ 3 w 536"/>
                <a:gd name="T43" fmla="*/ 225 h 428"/>
                <a:gd name="T44" fmla="*/ 11 w 536"/>
                <a:gd name="T45" fmla="*/ 206 h 428"/>
                <a:gd name="T46" fmla="*/ 22 w 536"/>
                <a:gd name="T47" fmla="*/ 190 h 428"/>
                <a:gd name="T48" fmla="*/ 38 w 536"/>
                <a:gd name="T49" fmla="*/ 177 h 428"/>
                <a:gd name="T50" fmla="*/ 57 w 536"/>
                <a:gd name="T51" fmla="*/ 171 h 428"/>
                <a:gd name="T52" fmla="*/ 76 w 536"/>
                <a:gd name="T53" fmla="*/ 168 h 428"/>
                <a:gd name="T54" fmla="*/ 96 w 536"/>
                <a:gd name="T55" fmla="*/ 171 h 428"/>
                <a:gd name="T56" fmla="*/ 113 w 536"/>
                <a:gd name="T57" fmla="*/ 177 h 428"/>
                <a:gd name="T58" fmla="*/ 129 w 536"/>
                <a:gd name="T59" fmla="*/ 190 h 428"/>
                <a:gd name="T60" fmla="*/ 184 w 536"/>
                <a:gd name="T61" fmla="*/ 245 h 428"/>
                <a:gd name="T62" fmla="*/ 407 w 536"/>
                <a:gd name="T63" fmla="*/ 22 h 428"/>
                <a:gd name="T64" fmla="*/ 423 w 536"/>
                <a:gd name="T65" fmla="*/ 11 h 428"/>
                <a:gd name="T66" fmla="*/ 442 w 536"/>
                <a:gd name="T67" fmla="*/ 3 h 428"/>
                <a:gd name="T68" fmla="*/ 460 w 536"/>
                <a:gd name="T69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8">
                  <a:moveTo>
                    <a:pt x="460" y="0"/>
                  </a:moveTo>
                  <a:lnTo>
                    <a:pt x="480" y="3"/>
                  </a:lnTo>
                  <a:lnTo>
                    <a:pt x="498" y="11"/>
                  </a:lnTo>
                  <a:lnTo>
                    <a:pt x="514" y="22"/>
                  </a:lnTo>
                  <a:lnTo>
                    <a:pt x="525" y="38"/>
                  </a:lnTo>
                  <a:lnTo>
                    <a:pt x="534" y="57"/>
                  </a:lnTo>
                  <a:lnTo>
                    <a:pt x="536" y="76"/>
                  </a:lnTo>
                  <a:lnTo>
                    <a:pt x="534" y="96"/>
                  </a:lnTo>
                  <a:lnTo>
                    <a:pt x="525" y="113"/>
                  </a:lnTo>
                  <a:lnTo>
                    <a:pt x="514" y="129"/>
                  </a:lnTo>
                  <a:lnTo>
                    <a:pt x="238" y="405"/>
                  </a:lnTo>
                  <a:lnTo>
                    <a:pt x="222" y="418"/>
                  </a:lnTo>
                  <a:lnTo>
                    <a:pt x="204" y="424"/>
                  </a:lnTo>
                  <a:lnTo>
                    <a:pt x="184" y="428"/>
                  </a:lnTo>
                  <a:lnTo>
                    <a:pt x="165" y="424"/>
                  </a:lnTo>
                  <a:lnTo>
                    <a:pt x="147" y="418"/>
                  </a:lnTo>
                  <a:lnTo>
                    <a:pt x="131" y="405"/>
                  </a:lnTo>
                  <a:lnTo>
                    <a:pt x="22" y="297"/>
                  </a:lnTo>
                  <a:lnTo>
                    <a:pt x="11" y="281"/>
                  </a:lnTo>
                  <a:lnTo>
                    <a:pt x="3" y="262"/>
                  </a:lnTo>
                  <a:lnTo>
                    <a:pt x="0" y="243"/>
                  </a:lnTo>
                  <a:lnTo>
                    <a:pt x="3" y="225"/>
                  </a:lnTo>
                  <a:lnTo>
                    <a:pt x="11" y="206"/>
                  </a:lnTo>
                  <a:lnTo>
                    <a:pt x="22" y="190"/>
                  </a:lnTo>
                  <a:lnTo>
                    <a:pt x="38" y="177"/>
                  </a:lnTo>
                  <a:lnTo>
                    <a:pt x="57" y="171"/>
                  </a:lnTo>
                  <a:lnTo>
                    <a:pt x="76" y="168"/>
                  </a:lnTo>
                  <a:lnTo>
                    <a:pt x="96" y="171"/>
                  </a:lnTo>
                  <a:lnTo>
                    <a:pt x="113" y="177"/>
                  </a:lnTo>
                  <a:lnTo>
                    <a:pt x="129" y="190"/>
                  </a:lnTo>
                  <a:lnTo>
                    <a:pt x="184" y="245"/>
                  </a:lnTo>
                  <a:lnTo>
                    <a:pt x="407" y="22"/>
                  </a:lnTo>
                  <a:lnTo>
                    <a:pt x="423" y="11"/>
                  </a:lnTo>
                  <a:lnTo>
                    <a:pt x="442" y="3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68" name="Freeform 843"/>
            <p:cNvSpPr>
              <a:spLocks/>
            </p:cNvSpPr>
            <p:nvPr/>
          </p:nvSpPr>
          <p:spPr bwMode="auto">
            <a:xfrm>
              <a:off x="806" y="679"/>
              <a:ext cx="316" cy="38"/>
            </a:xfrm>
            <a:custGeom>
              <a:avLst/>
              <a:gdLst>
                <a:gd name="T0" fmla="*/ 75 w 1266"/>
                <a:gd name="T1" fmla="*/ 0 h 151"/>
                <a:gd name="T2" fmla="*/ 1190 w 1266"/>
                <a:gd name="T3" fmla="*/ 0 h 151"/>
                <a:gd name="T4" fmla="*/ 1209 w 1266"/>
                <a:gd name="T5" fmla="*/ 3 h 151"/>
                <a:gd name="T6" fmla="*/ 1228 w 1266"/>
                <a:gd name="T7" fmla="*/ 10 h 151"/>
                <a:gd name="T8" fmla="*/ 1243 w 1266"/>
                <a:gd name="T9" fmla="*/ 23 h 151"/>
                <a:gd name="T10" fmla="*/ 1255 w 1266"/>
                <a:gd name="T11" fmla="*/ 38 h 151"/>
                <a:gd name="T12" fmla="*/ 1262 w 1266"/>
                <a:gd name="T13" fmla="*/ 56 h 151"/>
                <a:gd name="T14" fmla="*/ 1266 w 1266"/>
                <a:gd name="T15" fmla="*/ 76 h 151"/>
                <a:gd name="T16" fmla="*/ 1262 w 1266"/>
                <a:gd name="T17" fmla="*/ 96 h 151"/>
                <a:gd name="T18" fmla="*/ 1255 w 1266"/>
                <a:gd name="T19" fmla="*/ 114 h 151"/>
                <a:gd name="T20" fmla="*/ 1243 w 1266"/>
                <a:gd name="T21" fmla="*/ 130 h 151"/>
                <a:gd name="T22" fmla="*/ 1228 w 1266"/>
                <a:gd name="T23" fmla="*/ 141 h 151"/>
                <a:gd name="T24" fmla="*/ 1209 w 1266"/>
                <a:gd name="T25" fmla="*/ 149 h 151"/>
                <a:gd name="T26" fmla="*/ 1190 w 1266"/>
                <a:gd name="T27" fmla="*/ 151 h 151"/>
                <a:gd name="T28" fmla="*/ 75 w 1266"/>
                <a:gd name="T29" fmla="*/ 151 h 151"/>
                <a:gd name="T30" fmla="*/ 55 w 1266"/>
                <a:gd name="T31" fmla="*/ 149 h 151"/>
                <a:gd name="T32" fmla="*/ 37 w 1266"/>
                <a:gd name="T33" fmla="*/ 141 h 151"/>
                <a:gd name="T34" fmla="*/ 22 w 1266"/>
                <a:gd name="T35" fmla="*/ 130 h 151"/>
                <a:gd name="T36" fmla="*/ 11 w 1266"/>
                <a:gd name="T37" fmla="*/ 114 h 151"/>
                <a:gd name="T38" fmla="*/ 3 w 1266"/>
                <a:gd name="T39" fmla="*/ 96 h 151"/>
                <a:gd name="T40" fmla="*/ 0 w 1266"/>
                <a:gd name="T41" fmla="*/ 76 h 151"/>
                <a:gd name="T42" fmla="*/ 3 w 1266"/>
                <a:gd name="T43" fmla="*/ 56 h 151"/>
                <a:gd name="T44" fmla="*/ 11 w 1266"/>
                <a:gd name="T45" fmla="*/ 38 h 151"/>
                <a:gd name="T46" fmla="*/ 22 w 1266"/>
                <a:gd name="T47" fmla="*/ 23 h 151"/>
                <a:gd name="T48" fmla="*/ 37 w 1266"/>
                <a:gd name="T49" fmla="*/ 10 h 151"/>
                <a:gd name="T50" fmla="*/ 55 w 1266"/>
                <a:gd name="T51" fmla="*/ 3 h 151"/>
                <a:gd name="T52" fmla="*/ 75 w 1266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6" h="151">
                  <a:moveTo>
                    <a:pt x="75" y="0"/>
                  </a:moveTo>
                  <a:lnTo>
                    <a:pt x="1190" y="0"/>
                  </a:lnTo>
                  <a:lnTo>
                    <a:pt x="1209" y="3"/>
                  </a:lnTo>
                  <a:lnTo>
                    <a:pt x="1228" y="10"/>
                  </a:lnTo>
                  <a:lnTo>
                    <a:pt x="1243" y="23"/>
                  </a:lnTo>
                  <a:lnTo>
                    <a:pt x="1255" y="38"/>
                  </a:lnTo>
                  <a:lnTo>
                    <a:pt x="1262" y="56"/>
                  </a:lnTo>
                  <a:lnTo>
                    <a:pt x="1266" y="76"/>
                  </a:lnTo>
                  <a:lnTo>
                    <a:pt x="1262" y="96"/>
                  </a:lnTo>
                  <a:lnTo>
                    <a:pt x="1255" y="114"/>
                  </a:lnTo>
                  <a:lnTo>
                    <a:pt x="1243" y="130"/>
                  </a:lnTo>
                  <a:lnTo>
                    <a:pt x="1228" y="141"/>
                  </a:lnTo>
                  <a:lnTo>
                    <a:pt x="1209" y="149"/>
                  </a:lnTo>
                  <a:lnTo>
                    <a:pt x="1190" y="151"/>
                  </a:lnTo>
                  <a:lnTo>
                    <a:pt x="75" y="151"/>
                  </a:lnTo>
                  <a:lnTo>
                    <a:pt x="55" y="149"/>
                  </a:lnTo>
                  <a:lnTo>
                    <a:pt x="37" y="141"/>
                  </a:lnTo>
                  <a:lnTo>
                    <a:pt x="22" y="130"/>
                  </a:lnTo>
                  <a:lnTo>
                    <a:pt x="11" y="114"/>
                  </a:lnTo>
                  <a:lnTo>
                    <a:pt x="3" y="96"/>
                  </a:lnTo>
                  <a:lnTo>
                    <a:pt x="0" y="76"/>
                  </a:lnTo>
                  <a:lnTo>
                    <a:pt x="3" y="56"/>
                  </a:lnTo>
                  <a:lnTo>
                    <a:pt x="11" y="38"/>
                  </a:lnTo>
                  <a:lnTo>
                    <a:pt x="22" y="23"/>
                  </a:lnTo>
                  <a:lnTo>
                    <a:pt x="37" y="10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69" name="Freeform 844"/>
            <p:cNvSpPr>
              <a:spLocks/>
            </p:cNvSpPr>
            <p:nvPr/>
          </p:nvSpPr>
          <p:spPr bwMode="auto">
            <a:xfrm>
              <a:off x="637" y="818"/>
              <a:ext cx="133" cy="107"/>
            </a:xfrm>
            <a:custGeom>
              <a:avLst/>
              <a:gdLst>
                <a:gd name="T0" fmla="*/ 460 w 536"/>
                <a:gd name="T1" fmla="*/ 0 h 427"/>
                <a:gd name="T2" fmla="*/ 480 w 536"/>
                <a:gd name="T3" fmla="*/ 3 h 427"/>
                <a:gd name="T4" fmla="*/ 498 w 536"/>
                <a:gd name="T5" fmla="*/ 10 h 427"/>
                <a:gd name="T6" fmla="*/ 514 w 536"/>
                <a:gd name="T7" fmla="*/ 23 h 427"/>
                <a:gd name="T8" fmla="*/ 525 w 536"/>
                <a:gd name="T9" fmla="*/ 39 h 427"/>
                <a:gd name="T10" fmla="*/ 534 w 536"/>
                <a:gd name="T11" fmla="*/ 57 h 427"/>
                <a:gd name="T12" fmla="*/ 536 w 536"/>
                <a:gd name="T13" fmla="*/ 76 h 427"/>
                <a:gd name="T14" fmla="*/ 534 w 536"/>
                <a:gd name="T15" fmla="*/ 95 h 427"/>
                <a:gd name="T16" fmla="*/ 525 w 536"/>
                <a:gd name="T17" fmla="*/ 114 h 427"/>
                <a:gd name="T18" fmla="*/ 514 w 536"/>
                <a:gd name="T19" fmla="*/ 130 h 427"/>
                <a:gd name="T20" fmla="*/ 238 w 536"/>
                <a:gd name="T21" fmla="*/ 406 h 427"/>
                <a:gd name="T22" fmla="*/ 222 w 536"/>
                <a:gd name="T23" fmla="*/ 417 h 427"/>
                <a:gd name="T24" fmla="*/ 204 w 536"/>
                <a:gd name="T25" fmla="*/ 425 h 427"/>
                <a:gd name="T26" fmla="*/ 184 w 536"/>
                <a:gd name="T27" fmla="*/ 427 h 427"/>
                <a:gd name="T28" fmla="*/ 165 w 536"/>
                <a:gd name="T29" fmla="*/ 425 h 427"/>
                <a:gd name="T30" fmla="*/ 147 w 536"/>
                <a:gd name="T31" fmla="*/ 417 h 427"/>
                <a:gd name="T32" fmla="*/ 131 w 536"/>
                <a:gd name="T33" fmla="*/ 406 h 427"/>
                <a:gd name="T34" fmla="*/ 22 w 536"/>
                <a:gd name="T35" fmla="*/ 296 h 427"/>
                <a:gd name="T36" fmla="*/ 11 w 536"/>
                <a:gd name="T37" fmla="*/ 280 h 427"/>
                <a:gd name="T38" fmla="*/ 3 w 536"/>
                <a:gd name="T39" fmla="*/ 262 h 427"/>
                <a:gd name="T40" fmla="*/ 0 w 536"/>
                <a:gd name="T41" fmla="*/ 244 h 427"/>
                <a:gd name="T42" fmla="*/ 3 w 536"/>
                <a:gd name="T43" fmla="*/ 224 h 427"/>
                <a:gd name="T44" fmla="*/ 11 w 536"/>
                <a:gd name="T45" fmla="*/ 206 h 427"/>
                <a:gd name="T46" fmla="*/ 22 w 536"/>
                <a:gd name="T47" fmla="*/ 190 h 427"/>
                <a:gd name="T48" fmla="*/ 38 w 536"/>
                <a:gd name="T49" fmla="*/ 177 h 427"/>
                <a:gd name="T50" fmla="*/ 57 w 536"/>
                <a:gd name="T51" fmla="*/ 170 h 427"/>
                <a:gd name="T52" fmla="*/ 76 w 536"/>
                <a:gd name="T53" fmla="*/ 168 h 427"/>
                <a:gd name="T54" fmla="*/ 96 w 536"/>
                <a:gd name="T55" fmla="*/ 170 h 427"/>
                <a:gd name="T56" fmla="*/ 113 w 536"/>
                <a:gd name="T57" fmla="*/ 177 h 427"/>
                <a:gd name="T58" fmla="*/ 129 w 536"/>
                <a:gd name="T59" fmla="*/ 190 h 427"/>
                <a:gd name="T60" fmla="*/ 184 w 536"/>
                <a:gd name="T61" fmla="*/ 245 h 427"/>
                <a:gd name="T62" fmla="*/ 407 w 536"/>
                <a:gd name="T63" fmla="*/ 23 h 427"/>
                <a:gd name="T64" fmla="*/ 423 w 536"/>
                <a:gd name="T65" fmla="*/ 10 h 427"/>
                <a:gd name="T66" fmla="*/ 442 w 536"/>
                <a:gd name="T67" fmla="*/ 3 h 427"/>
                <a:gd name="T68" fmla="*/ 460 w 536"/>
                <a:gd name="T69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7">
                  <a:moveTo>
                    <a:pt x="460" y="0"/>
                  </a:moveTo>
                  <a:lnTo>
                    <a:pt x="480" y="3"/>
                  </a:lnTo>
                  <a:lnTo>
                    <a:pt x="498" y="10"/>
                  </a:lnTo>
                  <a:lnTo>
                    <a:pt x="514" y="23"/>
                  </a:lnTo>
                  <a:lnTo>
                    <a:pt x="525" y="39"/>
                  </a:lnTo>
                  <a:lnTo>
                    <a:pt x="534" y="57"/>
                  </a:lnTo>
                  <a:lnTo>
                    <a:pt x="536" y="76"/>
                  </a:lnTo>
                  <a:lnTo>
                    <a:pt x="534" y="95"/>
                  </a:lnTo>
                  <a:lnTo>
                    <a:pt x="525" y="114"/>
                  </a:lnTo>
                  <a:lnTo>
                    <a:pt x="514" y="130"/>
                  </a:lnTo>
                  <a:lnTo>
                    <a:pt x="238" y="406"/>
                  </a:lnTo>
                  <a:lnTo>
                    <a:pt x="222" y="417"/>
                  </a:lnTo>
                  <a:lnTo>
                    <a:pt x="204" y="425"/>
                  </a:lnTo>
                  <a:lnTo>
                    <a:pt x="184" y="427"/>
                  </a:lnTo>
                  <a:lnTo>
                    <a:pt x="165" y="425"/>
                  </a:lnTo>
                  <a:lnTo>
                    <a:pt x="147" y="417"/>
                  </a:lnTo>
                  <a:lnTo>
                    <a:pt x="131" y="406"/>
                  </a:lnTo>
                  <a:lnTo>
                    <a:pt x="22" y="296"/>
                  </a:lnTo>
                  <a:lnTo>
                    <a:pt x="11" y="280"/>
                  </a:lnTo>
                  <a:lnTo>
                    <a:pt x="3" y="262"/>
                  </a:lnTo>
                  <a:lnTo>
                    <a:pt x="0" y="244"/>
                  </a:lnTo>
                  <a:lnTo>
                    <a:pt x="3" y="224"/>
                  </a:lnTo>
                  <a:lnTo>
                    <a:pt x="11" y="206"/>
                  </a:lnTo>
                  <a:lnTo>
                    <a:pt x="22" y="190"/>
                  </a:lnTo>
                  <a:lnTo>
                    <a:pt x="38" y="177"/>
                  </a:lnTo>
                  <a:lnTo>
                    <a:pt x="57" y="170"/>
                  </a:lnTo>
                  <a:lnTo>
                    <a:pt x="76" y="168"/>
                  </a:lnTo>
                  <a:lnTo>
                    <a:pt x="96" y="170"/>
                  </a:lnTo>
                  <a:lnTo>
                    <a:pt x="113" y="177"/>
                  </a:lnTo>
                  <a:lnTo>
                    <a:pt x="129" y="190"/>
                  </a:lnTo>
                  <a:lnTo>
                    <a:pt x="184" y="245"/>
                  </a:lnTo>
                  <a:lnTo>
                    <a:pt x="407" y="23"/>
                  </a:lnTo>
                  <a:lnTo>
                    <a:pt x="423" y="10"/>
                  </a:lnTo>
                  <a:lnTo>
                    <a:pt x="442" y="3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71" name="Freeform 845"/>
            <p:cNvSpPr>
              <a:spLocks/>
            </p:cNvSpPr>
            <p:nvPr/>
          </p:nvSpPr>
          <p:spPr bwMode="auto">
            <a:xfrm>
              <a:off x="806" y="862"/>
              <a:ext cx="316" cy="37"/>
            </a:xfrm>
            <a:custGeom>
              <a:avLst/>
              <a:gdLst>
                <a:gd name="T0" fmla="*/ 75 w 1266"/>
                <a:gd name="T1" fmla="*/ 0 h 151"/>
                <a:gd name="T2" fmla="*/ 1190 w 1266"/>
                <a:gd name="T3" fmla="*/ 0 h 151"/>
                <a:gd name="T4" fmla="*/ 1209 w 1266"/>
                <a:gd name="T5" fmla="*/ 3 h 151"/>
                <a:gd name="T6" fmla="*/ 1228 w 1266"/>
                <a:gd name="T7" fmla="*/ 11 h 151"/>
                <a:gd name="T8" fmla="*/ 1243 w 1266"/>
                <a:gd name="T9" fmla="*/ 22 h 151"/>
                <a:gd name="T10" fmla="*/ 1255 w 1266"/>
                <a:gd name="T11" fmla="*/ 37 h 151"/>
                <a:gd name="T12" fmla="*/ 1262 w 1266"/>
                <a:gd name="T13" fmla="*/ 56 h 151"/>
                <a:gd name="T14" fmla="*/ 1266 w 1266"/>
                <a:gd name="T15" fmla="*/ 75 h 151"/>
                <a:gd name="T16" fmla="*/ 1262 w 1266"/>
                <a:gd name="T17" fmla="*/ 96 h 151"/>
                <a:gd name="T18" fmla="*/ 1255 w 1266"/>
                <a:gd name="T19" fmla="*/ 114 h 151"/>
                <a:gd name="T20" fmla="*/ 1243 w 1266"/>
                <a:gd name="T21" fmla="*/ 129 h 151"/>
                <a:gd name="T22" fmla="*/ 1228 w 1266"/>
                <a:gd name="T23" fmla="*/ 141 h 151"/>
                <a:gd name="T24" fmla="*/ 1209 w 1266"/>
                <a:gd name="T25" fmla="*/ 149 h 151"/>
                <a:gd name="T26" fmla="*/ 1190 w 1266"/>
                <a:gd name="T27" fmla="*/ 151 h 151"/>
                <a:gd name="T28" fmla="*/ 75 w 1266"/>
                <a:gd name="T29" fmla="*/ 151 h 151"/>
                <a:gd name="T30" fmla="*/ 55 w 1266"/>
                <a:gd name="T31" fmla="*/ 149 h 151"/>
                <a:gd name="T32" fmla="*/ 37 w 1266"/>
                <a:gd name="T33" fmla="*/ 141 h 151"/>
                <a:gd name="T34" fmla="*/ 22 w 1266"/>
                <a:gd name="T35" fmla="*/ 129 h 151"/>
                <a:gd name="T36" fmla="*/ 11 w 1266"/>
                <a:gd name="T37" fmla="*/ 114 h 151"/>
                <a:gd name="T38" fmla="*/ 3 w 1266"/>
                <a:gd name="T39" fmla="*/ 96 h 151"/>
                <a:gd name="T40" fmla="*/ 0 w 1266"/>
                <a:gd name="T41" fmla="*/ 75 h 151"/>
                <a:gd name="T42" fmla="*/ 3 w 1266"/>
                <a:gd name="T43" fmla="*/ 56 h 151"/>
                <a:gd name="T44" fmla="*/ 11 w 1266"/>
                <a:gd name="T45" fmla="*/ 37 h 151"/>
                <a:gd name="T46" fmla="*/ 22 w 1266"/>
                <a:gd name="T47" fmla="*/ 22 h 151"/>
                <a:gd name="T48" fmla="*/ 37 w 1266"/>
                <a:gd name="T49" fmla="*/ 11 h 151"/>
                <a:gd name="T50" fmla="*/ 55 w 1266"/>
                <a:gd name="T51" fmla="*/ 3 h 151"/>
                <a:gd name="T52" fmla="*/ 75 w 1266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6" h="151">
                  <a:moveTo>
                    <a:pt x="75" y="0"/>
                  </a:moveTo>
                  <a:lnTo>
                    <a:pt x="1190" y="0"/>
                  </a:lnTo>
                  <a:lnTo>
                    <a:pt x="1209" y="3"/>
                  </a:lnTo>
                  <a:lnTo>
                    <a:pt x="1228" y="11"/>
                  </a:lnTo>
                  <a:lnTo>
                    <a:pt x="1243" y="22"/>
                  </a:lnTo>
                  <a:lnTo>
                    <a:pt x="1255" y="37"/>
                  </a:lnTo>
                  <a:lnTo>
                    <a:pt x="1262" y="56"/>
                  </a:lnTo>
                  <a:lnTo>
                    <a:pt x="1266" y="75"/>
                  </a:lnTo>
                  <a:lnTo>
                    <a:pt x="1262" y="96"/>
                  </a:lnTo>
                  <a:lnTo>
                    <a:pt x="1255" y="114"/>
                  </a:lnTo>
                  <a:lnTo>
                    <a:pt x="1243" y="129"/>
                  </a:lnTo>
                  <a:lnTo>
                    <a:pt x="1228" y="141"/>
                  </a:lnTo>
                  <a:lnTo>
                    <a:pt x="1209" y="149"/>
                  </a:lnTo>
                  <a:lnTo>
                    <a:pt x="1190" y="151"/>
                  </a:lnTo>
                  <a:lnTo>
                    <a:pt x="75" y="151"/>
                  </a:lnTo>
                  <a:lnTo>
                    <a:pt x="55" y="149"/>
                  </a:lnTo>
                  <a:lnTo>
                    <a:pt x="37" y="141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6"/>
                  </a:lnTo>
                  <a:lnTo>
                    <a:pt x="0" y="75"/>
                  </a:lnTo>
                  <a:lnTo>
                    <a:pt x="3" y="56"/>
                  </a:lnTo>
                  <a:lnTo>
                    <a:pt x="11" y="37"/>
                  </a:lnTo>
                  <a:lnTo>
                    <a:pt x="22" y="22"/>
                  </a:lnTo>
                  <a:lnTo>
                    <a:pt x="37" y="11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</p:grpSp>
      <p:grpSp>
        <p:nvGrpSpPr>
          <p:cNvPr id="72" name="Group 836"/>
          <p:cNvGrpSpPr>
            <a:grpSpLocks noChangeAspect="1"/>
          </p:cNvGrpSpPr>
          <p:nvPr/>
        </p:nvGrpSpPr>
        <p:grpSpPr bwMode="auto">
          <a:xfrm>
            <a:off x="610531" y="4985736"/>
            <a:ext cx="184179" cy="254150"/>
            <a:chOff x="536" y="300"/>
            <a:chExt cx="687" cy="94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73" name="Freeform 838"/>
            <p:cNvSpPr>
              <a:spLocks noEditPoints="1"/>
            </p:cNvSpPr>
            <p:nvPr/>
          </p:nvSpPr>
          <p:spPr bwMode="auto">
            <a:xfrm>
              <a:off x="536" y="300"/>
              <a:ext cx="687" cy="948"/>
            </a:xfrm>
            <a:custGeom>
              <a:avLst/>
              <a:gdLst>
                <a:gd name="T0" fmla="*/ 2126 w 2748"/>
                <a:gd name="T1" fmla="*/ 3169 h 3792"/>
                <a:gd name="T2" fmla="*/ 2126 w 2748"/>
                <a:gd name="T3" fmla="*/ 3535 h 3792"/>
                <a:gd name="T4" fmla="*/ 2490 w 2748"/>
                <a:gd name="T5" fmla="*/ 3169 h 3792"/>
                <a:gd name="T6" fmla="*/ 2126 w 2748"/>
                <a:gd name="T7" fmla="*/ 3169 h 3792"/>
                <a:gd name="T8" fmla="*/ 152 w 2748"/>
                <a:gd name="T9" fmla="*/ 151 h 3792"/>
                <a:gd name="T10" fmla="*/ 152 w 2748"/>
                <a:gd name="T11" fmla="*/ 3641 h 3792"/>
                <a:gd name="T12" fmla="*/ 1974 w 2748"/>
                <a:gd name="T13" fmla="*/ 3641 h 3792"/>
                <a:gd name="T14" fmla="*/ 1974 w 2748"/>
                <a:gd name="T15" fmla="*/ 3093 h 3792"/>
                <a:gd name="T16" fmla="*/ 1977 w 2748"/>
                <a:gd name="T17" fmla="*/ 3074 h 3792"/>
                <a:gd name="T18" fmla="*/ 1985 w 2748"/>
                <a:gd name="T19" fmla="*/ 3057 h 3792"/>
                <a:gd name="T20" fmla="*/ 1996 w 2748"/>
                <a:gd name="T21" fmla="*/ 3040 h 3792"/>
                <a:gd name="T22" fmla="*/ 2012 w 2748"/>
                <a:gd name="T23" fmla="*/ 3028 h 3792"/>
                <a:gd name="T24" fmla="*/ 2031 w 2748"/>
                <a:gd name="T25" fmla="*/ 3021 h 3792"/>
                <a:gd name="T26" fmla="*/ 2050 w 2748"/>
                <a:gd name="T27" fmla="*/ 3019 h 3792"/>
                <a:gd name="T28" fmla="*/ 2050 w 2748"/>
                <a:gd name="T29" fmla="*/ 3019 h 3792"/>
                <a:gd name="T30" fmla="*/ 2597 w 2748"/>
                <a:gd name="T31" fmla="*/ 3019 h 3792"/>
                <a:gd name="T32" fmla="*/ 2597 w 2748"/>
                <a:gd name="T33" fmla="*/ 151 h 3792"/>
                <a:gd name="T34" fmla="*/ 152 w 2748"/>
                <a:gd name="T35" fmla="*/ 151 h 3792"/>
                <a:gd name="T36" fmla="*/ 76 w 2748"/>
                <a:gd name="T37" fmla="*/ 0 h 3792"/>
                <a:gd name="T38" fmla="*/ 2673 w 2748"/>
                <a:gd name="T39" fmla="*/ 0 h 3792"/>
                <a:gd name="T40" fmla="*/ 2693 w 2748"/>
                <a:gd name="T41" fmla="*/ 2 h 3792"/>
                <a:gd name="T42" fmla="*/ 2711 w 2748"/>
                <a:gd name="T43" fmla="*/ 10 h 3792"/>
                <a:gd name="T44" fmla="*/ 2726 w 2748"/>
                <a:gd name="T45" fmla="*/ 22 h 3792"/>
                <a:gd name="T46" fmla="*/ 2738 w 2748"/>
                <a:gd name="T47" fmla="*/ 38 h 3792"/>
                <a:gd name="T48" fmla="*/ 2746 w 2748"/>
                <a:gd name="T49" fmla="*/ 55 h 3792"/>
                <a:gd name="T50" fmla="*/ 2748 w 2748"/>
                <a:gd name="T51" fmla="*/ 76 h 3792"/>
                <a:gd name="T52" fmla="*/ 2748 w 2748"/>
                <a:gd name="T53" fmla="*/ 3095 h 3792"/>
                <a:gd name="T54" fmla="*/ 2746 w 2748"/>
                <a:gd name="T55" fmla="*/ 3114 h 3792"/>
                <a:gd name="T56" fmla="*/ 2739 w 2748"/>
                <a:gd name="T57" fmla="*/ 3132 h 3792"/>
                <a:gd name="T58" fmla="*/ 2726 w 2748"/>
                <a:gd name="T59" fmla="*/ 3147 h 3792"/>
                <a:gd name="T60" fmla="*/ 2104 w 2748"/>
                <a:gd name="T61" fmla="*/ 3770 h 3792"/>
                <a:gd name="T62" fmla="*/ 2088 w 2748"/>
                <a:gd name="T63" fmla="*/ 3782 h 3792"/>
                <a:gd name="T64" fmla="*/ 2070 w 2748"/>
                <a:gd name="T65" fmla="*/ 3790 h 3792"/>
                <a:gd name="T66" fmla="*/ 2050 w 2748"/>
                <a:gd name="T67" fmla="*/ 3792 h 3792"/>
                <a:gd name="T68" fmla="*/ 76 w 2748"/>
                <a:gd name="T69" fmla="*/ 3792 h 3792"/>
                <a:gd name="T70" fmla="*/ 56 w 2748"/>
                <a:gd name="T71" fmla="*/ 3790 h 3792"/>
                <a:gd name="T72" fmla="*/ 38 w 2748"/>
                <a:gd name="T73" fmla="*/ 3782 h 3792"/>
                <a:gd name="T74" fmla="*/ 23 w 2748"/>
                <a:gd name="T75" fmla="*/ 3770 h 3792"/>
                <a:gd name="T76" fmla="*/ 10 w 2748"/>
                <a:gd name="T77" fmla="*/ 3754 h 3792"/>
                <a:gd name="T78" fmla="*/ 3 w 2748"/>
                <a:gd name="T79" fmla="*/ 3737 h 3792"/>
                <a:gd name="T80" fmla="*/ 0 w 2748"/>
                <a:gd name="T81" fmla="*/ 3716 h 3792"/>
                <a:gd name="T82" fmla="*/ 0 w 2748"/>
                <a:gd name="T83" fmla="*/ 76 h 3792"/>
                <a:gd name="T84" fmla="*/ 3 w 2748"/>
                <a:gd name="T85" fmla="*/ 55 h 3792"/>
                <a:gd name="T86" fmla="*/ 10 w 2748"/>
                <a:gd name="T87" fmla="*/ 38 h 3792"/>
                <a:gd name="T88" fmla="*/ 23 w 2748"/>
                <a:gd name="T89" fmla="*/ 22 h 3792"/>
                <a:gd name="T90" fmla="*/ 38 w 2748"/>
                <a:gd name="T91" fmla="*/ 10 h 3792"/>
                <a:gd name="T92" fmla="*/ 56 w 2748"/>
                <a:gd name="T93" fmla="*/ 2 h 3792"/>
                <a:gd name="T94" fmla="*/ 76 w 2748"/>
                <a:gd name="T95" fmla="*/ 0 h 3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48" h="3792">
                  <a:moveTo>
                    <a:pt x="2126" y="3169"/>
                  </a:moveTo>
                  <a:lnTo>
                    <a:pt x="2126" y="3535"/>
                  </a:lnTo>
                  <a:lnTo>
                    <a:pt x="2490" y="3169"/>
                  </a:lnTo>
                  <a:lnTo>
                    <a:pt x="2126" y="3169"/>
                  </a:lnTo>
                  <a:close/>
                  <a:moveTo>
                    <a:pt x="152" y="151"/>
                  </a:moveTo>
                  <a:lnTo>
                    <a:pt x="152" y="3641"/>
                  </a:lnTo>
                  <a:lnTo>
                    <a:pt x="1974" y="3641"/>
                  </a:lnTo>
                  <a:lnTo>
                    <a:pt x="1974" y="3093"/>
                  </a:lnTo>
                  <a:lnTo>
                    <a:pt x="1977" y="3074"/>
                  </a:lnTo>
                  <a:lnTo>
                    <a:pt x="1985" y="3057"/>
                  </a:lnTo>
                  <a:lnTo>
                    <a:pt x="1996" y="3040"/>
                  </a:lnTo>
                  <a:lnTo>
                    <a:pt x="2012" y="3028"/>
                  </a:lnTo>
                  <a:lnTo>
                    <a:pt x="2031" y="3021"/>
                  </a:lnTo>
                  <a:lnTo>
                    <a:pt x="2050" y="3019"/>
                  </a:lnTo>
                  <a:lnTo>
                    <a:pt x="2050" y="3019"/>
                  </a:lnTo>
                  <a:lnTo>
                    <a:pt x="2597" y="3019"/>
                  </a:lnTo>
                  <a:lnTo>
                    <a:pt x="2597" y="151"/>
                  </a:lnTo>
                  <a:lnTo>
                    <a:pt x="152" y="151"/>
                  </a:lnTo>
                  <a:close/>
                  <a:moveTo>
                    <a:pt x="76" y="0"/>
                  </a:moveTo>
                  <a:lnTo>
                    <a:pt x="2673" y="0"/>
                  </a:lnTo>
                  <a:lnTo>
                    <a:pt x="2693" y="2"/>
                  </a:lnTo>
                  <a:lnTo>
                    <a:pt x="2711" y="10"/>
                  </a:lnTo>
                  <a:lnTo>
                    <a:pt x="2726" y="22"/>
                  </a:lnTo>
                  <a:lnTo>
                    <a:pt x="2738" y="38"/>
                  </a:lnTo>
                  <a:lnTo>
                    <a:pt x="2746" y="55"/>
                  </a:lnTo>
                  <a:lnTo>
                    <a:pt x="2748" y="76"/>
                  </a:lnTo>
                  <a:lnTo>
                    <a:pt x="2748" y="3095"/>
                  </a:lnTo>
                  <a:lnTo>
                    <a:pt x="2746" y="3114"/>
                  </a:lnTo>
                  <a:lnTo>
                    <a:pt x="2739" y="3132"/>
                  </a:lnTo>
                  <a:lnTo>
                    <a:pt x="2726" y="3147"/>
                  </a:lnTo>
                  <a:lnTo>
                    <a:pt x="2104" y="3770"/>
                  </a:lnTo>
                  <a:lnTo>
                    <a:pt x="2088" y="3782"/>
                  </a:lnTo>
                  <a:lnTo>
                    <a:pt x="2070" y="3790"/>
                  </a:lnTo>
                  <a:lnTo>
                    <a:pt x="2050" y="3792"/>
                  </a:lnTo>
                  <a:lnTo>
                    <a:pt x="76" y="3792"/>
                  </a:lnTo>
                  <a:lnTo>
                    <a:pt x="56" y="3790"/>
                  </a:lnTo>
                  <a:lnTo>
                    <a:pt x="38" y="3782"/>
                  </a:lnTo>
                  <a:lnTo>
                    <a:pt x="23" y="3770"/>
                  </a:lnTo>
                  <a:lnTo>
                    <a:pt x="10" y="3754"/>
                  </a:lnTo>
                  <a:lnTo>
                    <a:pt x="3" y="3737"/>
                  </a:lnTo>
                  <a:lnTo>
                    <a:pt x="0" y="3716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0" y="38"/>
                  </a:lnTo>
                  <a:lnTo>
                    <a:pt x="23" y="22"/>
                  </a:lnTo>
                  <a:lnTo>
                    <a:pt x="38" y="10"/>
                  </a:lnTo>
                  <a:lnTo>
                    <a:pt x="56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74" name="Freeform 839"/>
            <p:cNvSpPr>
              <a:spLocks/>
            </p:cNvSpPr>
            <p:nvPr/>
          </p:nvSpPr>
          <p:spPr bwMode="auto">
            <a:xfrm>
              <a:off x="637" y="453"/>
              <a:ext cx="133" cy="107"/>
            </a:xfrm>
            <a:custGeom>
              <a:avLst/>
              <a:gdLst>
                <a:gd name="T0" fmla="*/ 460 w 536"/>
                <a:gd name="T1" fmla="*/ 0 h 426"/>
                <a:gd name="T2" fmla="*/ 480 w 536"/>
                <a:gd name="T3" fmla="*/ 2 h 426"/>
                <a:gd name="T4" fmla="*/ 498 w 536"/>
                <a:gd name="T5" fmla="*/ 9 h 426"/>
                <a:gd name="T6" fmla="*/ 514 w 536"/>
                <a:gd name="T7" fmla="*/ 21 h 426"/>
                <a:gd name="T8" fmla="*/ 525 w 536"/>
                <a:gd name="T9" fmla="*/ 38 h 426"/>
                <a:gd name="T10" fmla="*/ 534 w 536"/>
                <a:gd name="T11" fmla="*/ 56 h 426"/>
                <a:gd name="T12" fmla="*/ 536 w 536"/>
                <a:gd name="T13" fmla="*/ 74 h 426"/>
                <a:gd name="T14" fmla="*/ 534 w 536"/>
                <a:gd name="T15" fmla="*/ 94 h 426"/>
                <a:gd name="T16" fmla="*/ 525 w 536"/>
                <a:gd name="T17" fmla="*/ 112 h 426"/>
                <a:gd name="T18" fmla="*/ 514 w 536"/>
                <a:gd name="T19" fmla="*/ 128 h 426"/>
                <a:gd name="T20" fmla="*/ 238 w 536"/>
                <a:gd name="T21" fmla="*/ 404 h 426"/>
                <a:gd name="T22" fmla="*/ 222 w 536"/>
                <a:gd name="T23" fmla="*/ 416 h 426"/>
                <a:gd name="T24" fmla="*/ 204 w 536"/>
                <a:gd name="T25" fmla="*/ 424 h 426"/>
                <a:gd name="T26" fmla="*/ 184 w 536"/>
                <a:gd name="T27" fmla="*/ 426 h 426"/>
                <a:gd name="T28" fmla="*/ 165 w 536"/>
                <a:gd name="T29" fmla="*/ 424 h 426"/>
                <a:gd name="T30" fmla="*/ 147 w 536"/>
                <a:gd name="T31" fmla="*/ 416 h 426"/>
                <a:gd name="T32" fmla="*/ 131 w 536"/>
                <a:gd name="T33" fmla="*/ 404 h 426"/>
                <a:gd name="T34" fmla="*/ 22 w 536"/>
                <a:gd name="T35" fmla="*/ 295 h 426"/>
                <a:gd name="T36" fmla="*/ 11 w 536"/>
                <a:gd name="T37" fmla="*/ 279 h 426"/>
                <a:gd name="T38" fmla="*/ 3 w 536"/>
                <a:gd name="T39" fmla="*/ 262 h 426"/>
                <a:gd name="T40" fmla="*/ 0 w 536"/>
                <a:gd name="T41" fmla="*/ 242 h 426"/>
                <a:gd name="T42" fmla="*/ 3 w 536"/>
                <a:gd name="T43" fmla="*/ 223 h 426"/>
                <a:gd name="T44" fmla="*/ 11 w 536"/>
                <a:gd name="T45" fmla="*/ 204 h 426"/>
                <a:gd name="T46" fmla="*/ 22 w 536"/>
                <a:gd name="T47" fmla="*/ 188 h 426"/>
                <a:gd name="T48" fmla="*/ 38 w 536"/>
                <a:gd name="T49" fmla="*/ 177 h 426"/>
                <a:gd name="T50" fmla="*/ 57 w 536"/>
                <a:gd name="T51" fmla="*/ 169 h 426"/>
                <a:gd name="T52" fmla="*/ 76 w 536"/>
                <a:gd name="T53" fmla="*/ 166 h 426"/>
                <a:gd name="T54" fmla="*/ 96 w 536"/>
                <a:gd name="T55" fmla="*/ 169 h 426"/>
                <a:gd name="T56" fmla="*/ 113 w 536"/>
                <a:gd name="T57" fmla="*/ 177 h 426"/>
                <a:gd name="T58" fmla="*/ 129 w 536"/>
                <a:gd name="T59" fmla="*/ 188 h 426"/>
                <a:gd name="T60" fmla="*/ 184 w 536"/>
                <a:gd name="T61" fmla="*/ 243 h 426"/>
                <a:gd name="T62" fmla="*/ 407 w 536"/>
                <a:gd name="T63" fmla="*/ 21 h 426"/>
                <a:gd name="T64" fmla="*/ 423 w 536"/>
                <a:gd name="T65" fmla="*/ 9 h 426"/>
                <a:gd name="T66" fmla="*/ 442 w 536"/>
                <a:gd name="T67" fmla="*/ 2 h 426"/>
                <a:gd name="T68" fmla="*/ 460 w 536"/>
                <a:gd name="T6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6">
                  <a:moveTo>
                    <a:pt x="460" y="0"/>
                  </a:moveTo>
                  <a:lnTo>
                    <a:pt x="480" y="2"/>
                  </a:lnTo>
                  <a:lnTo>
                    <a:pt x="498" y="9"/>
                  </a:lnTo>
                  <a:lnTo>
                    <a:pt x="514" y="21"/>
                  </a:lnTo>
                  <a:lnTo>
                    <a:pt x="525" y="38"/>
                  </a:lnTo>
                  <a:lnTo>
                    <a:pt x="534" y="56"/>
                  </a:lnTo>
                  <a:lnTo>
                    <a:pt x="536" y="74"/>
                  </a:lnTo>
                  <a:lnTo>
                    <a:pt x="534" y="94"/>
                  </a:lnTo>
                  <a:lnTo>
                    <a:pt x="525" y="112"/>
                  </a:lnTo>
                  <a:lnTo>
                    <a:pt x="514" y="128"/>
                  </a:lnTo>
                  <a:lnTo>
                    <a:pt x="238" y="404"/>
                  </a:lnTo>
                  <a:lnTo>
                    <a:pt x="222" y="416"/>
                  </a:lnTo>
                  <a:lnTo>
                    <a:pt x="204" y="424"/>
                  </a:lnTo>
                  <a:lnTo>
                    <a:pt x="184" y="426"/>
                  </a:lnTo>
                  <a:lnTo>
                    <a:pt x="165" y="424"/>
                  </a:lnTo>
                  <a:lnTo>
                    <a:pt x="147" y="416"/>
                  </a:lnTo>
                  <a:lnTo>
                    <a:pt x="131" y="404"/>
                  </a:lnTo>
                  <a:lnTo>
                    <a:pt x="22" y="295"/>
                  </a:lnTo>
                  <a:lnTo>
                    <a:pt x="11" y="279"/>
                  </a:lnTo>
                  <a:lnTo>
                    <a:pt x="3" y="262"/>
                  </a:lnTo>
                  <a:lnTo>
                    <a:pt x="0" y="242"/>
                  </a:lnTo>
                  <a:lnTo>
                    <a:pt x="3" y="223"/>
                  </a:lnTo>
                  <a:lnTo>
                    <a:pt x="11" y="204"/>
                  </a:lnTo>
                  <a:lnTo>
                    <a:pt x="22" y="188"/>
                  </a:lnTo>
                  <a:lnTo>
                    <a:pt x="38" y="177"/>
                  </a:lnTo>
                  <a:lnTo>
                    <a:pt x="57" y="169"/>
                  </a:lnTo>
                  <a:lnTo>
                    <a:pt x="76" y="166"/>
                  </a:lnTo>
                  <a:lnTo>
                    <a:pt x="96" y="169"/>
                  </a:lnTo>
                  <a:lnTo>
                    <a:pt x="113" y="177"/>
                  </a:lnTo>
                  <a:lnTo>
                    <a:pt x="129" y="188"/>
                  </a:lnTo>
                  <a:lnTo>
                    <a:pt x="184" y="243"/>
                  </a:lnTo>
                  <a:lnTo>
                    <a:pt x="407" y="21"/>
                  </a:lnTo>
                  <a:lnTo>
                    <a:pt x="423" y="9"/>
                  </a:lnTo>
                  <a:lnTo>
                    <a:pt x="442" y="2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75" name="Freeform 840"/>
            <p:cNvSpPr>
              <a:spLocks/>
            </p:cNvSpPr>
            <p:nvPr/>
          </p:nvSpPr>
          <p:spPr bwMode="auto">
            <a:xfrm>
              <a:off x="1078" y="496"/>
              <a:ext cx="44" cy="38"/>
            </a:xfrm>
            <a:custGeom>
              <a:avLst/>
              <a:gdLst>
                <a:gd name="T0" fmla="*/ 76 w 179"/>
                <a:gd name="T1" fmla="*/ 0 h 151"/>
                <a:gd name="T2" fmla="*/ 103 w 179"/>
                <a:gd name="T3" fmla="*/ 0 h 151"/>
                <a:gd name="T4" fmla="*/ 122 w 179"/>
                <a:gd name="T5" fmla="*/ 2 h 151"/>
                <a:gd name="T6" fmla="*/ 141 w 179"/>
                <a:gd name="T7" fmla="*/ 10 h 151"/>
                <a:gd name="T8" fmla="*/ 156 w 179"/>
                <a:gd name="T9" fmla="*/ 22 h 151"/>
                <a:gd name="T10" fmla="*/ 168 w 179"/>
                <a:gd name="T11" fmla="*/ 38 h 151"/>
                <a:gd name="T12" fmla="*/ 175 w 179"/>
                <a:gd name="T13" fmla="*/ 55 h 151"/>
                <a:gd name="T14" fmla="*/ 179 w 179"/>
                <a:gd name="T15" fmla="*/ 76 h 151"/>
                <a:gd name="T16" fmla="*/ 175 w 179"/>
                <a:gd name="T17" fmla="*/ 95 h 151"/>
                <a:gd name="T18" fmla="*/ 168 w 179"/>
                <a:gd name="T19" fmla="*/ 114 h 151"/>
                <a:gd name="T20" fmla="*/ 156 w 179"/>
                <a:gd name="T21" fmla="*/ 129 h 151"/>
                <a:gd name="T22" fmla="*/ 141 w 179"/>
                <a:gd name="T23" fmla="*/ 140 h 151"/>
                <a:gd name="T24" fmla="*/ 122 w 179"/>
                <a:gd name="T25" fmla="*/ 148 h 151"/>
                <a:gd name="T26" fmla="*/ 103 w 179"/>
                <a:gd name="T27" fmla="*/ 151 h 151"/>
                <a:gd name="T28" fmla="*/ 76 w 179"/>
                <a:gd name="T29" fmla="*/ 151 h 151"/>
                <a:gd name="T30" fmla="*/ 56 w 179"/>
                <a:gd name="T31" fmla="*/ 148 h 151"/>
                <a:gd name="T32" fmla="*/ 38 w 179"/>
                <a:gd name="T33" fmla="*/ 140 h 151"/>
                <a:gd name="T34" fmla="*/ 22 w 179"/>
                <a:gd name="T35" fmla="*/ 129 h 151"/>
                <a:gd name="T36" fmla="*/ 11 w 179"/>
                <a:gd name="T37" fmla="*/ 114 h 151"/>
                <a:gd name="T38" fmla="*/ 3 w 179"/>
                <a:gd name="T39" fmla="*/ 95 h 151"/>
                <a:gd name="T40" fmla="*/ 0 w 179"/>
                <a:gd name="T41" fmla="*/ 76 h 151"/>
                <a:gd name="T42" fmla="*/ 3 w 179"/>
                <a:gd name="T43" fmla="*/ 55 h 151"/>
                <a:gd name="T44" fmla="*/ 11 w 179"/>
                <a:gd name="T45" fmla="*/ 38 h 151"/>
                <a:gd name="T46" fmla="*/ 22 w 179"/>
                <a:gd name="T47" fmla="*/ 22 h 151"/>
                <a:gd name="T48" fmla="*/ 38 w 179"/>
                <a:gd name="T49" fmla="*/ 10 h 151"/>
                <a:gd name="T50" fmla="*/ 56 w 179"/>
                <a:gd name="T51" fmla="*/ 2 h 151"/>
                <a:gd name="T52" fmla="*/ 76 w 179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9" h="151">
                  <a:moveTo>
                    <a:pt x="76" y="0"/>
                  </a:moveTo>
                  <a:lnTo>
                    <a:pt x="103" y="0"/>
                  </a:lnTo>
                  <a:lnTo>
                    <a:pt x="122" y="2"/>
                  </a:lnTo>
                  <a:lnTo>
                    <a:pt x="141" y="10"/>
                  </a:lnTo>
                  <a:lnTo>
                    <a:pt x="156" y="22"/>
                  </a:lnTo>
                  <a:lnTo>
                    <a:pt x="168" y="38"/>
                  </a:lnTo>
                  <a:lnTo>
                    <a:pt x="175" y="55"/>
                  </a:lnTo>
                  <a:lnTo>
                    <a:pt x="179" y="76"/>
                  </a:lnTo>
                  <a:lnTo>
                    <a:pt x="175" y="95"/>
                  </a:lnTo>
                  <a:lnTo>
                    <a:pt x="168" y="114"/>
                  </a:lnTo>
                  <a:lnTo>
                    <a:pt x="156" y="129"/>
                  </a:lnTo>
                  <a:lnTo>
                    <a:pt x="141" y="140"/>
                  </a:lnTo>
                  <a:lnTo>
                    <a:pt x="122" y="148"/>
                  </a:lnTo>
                  <a:lnTo>
                    <a:pt x="103" y="151"/>
                  </a:lnTo>
                  <a:lnTo>
                    <a:pt x="76" y="151"/>
                  </a:lnTo>
                  <a:lnTo>
                    <a:pt x="56" y="148"/>
                  </a:lnTo>
                  <a:lnTo>
                    <a:pt x="38" y="140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5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1" y="38"/>
                  </a:lnTo>
                  <a:lnTo>
                    <a:pt x="22" y="22"/>
                  </a:lnTo>
                  <a:lnTo>
                    <a:pt x="38" y="10"/>
                  </a:lnTo>
                  <a:lnTo>
                    <a:pt x="56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76" name="Freeform 841"/>
            <p:cNvSpPr>
              <a:spLocks/>
            </p:cNvSpPr>
            <p:nvPr/>
          </p:nvSpPr>
          <p:spPr bwMode="auto">
            <a:xfrm>
              <a:off x="806" y="496"/>
              <a:ext cx="249" cy="38"/>
            </a:xfrm>
            <a:custGeom>
              <a:avLst/>
              <a:gdLst>
                <a:gd name="T0" fmla="*/ 75 w 997"/>
                <a:gd name="T1" fmla="*/ 0 h 151"/>
                <a:gd name="T2" fmla="*/ 921 w 997"/>
                <a:gd name="T3" fmla="*/ 0 h 151"/>
                <a:gd name="T4" fmla="*/ 941 w 997"/>
                <a:gd name="T5" fmla="*/ 2 h 151"/>
                <a:gd name="T6" fmla="*/ 960 w 997"/>
                <a:gd name="T7" fmla="*/ 10 h 151"/>
                <a:gd name="T8" fmla="*/ 975 w 997"/>
                <a:gd name="T9" fmla="*/ 22 h 151"/>
                <a:gd name="T10" fmla="*/ 986 w 997"/>
                <a:gd name="T11" fmla="*/ 38 h 151"/>
                <a:gd name="T12" fmla="*/ 994 w 997"/>
                <a:gd name="T13" fmla="*/ 55 h 151"/>
                <a:gd name="T14" fmla="*/ 997 w 997"/>
                <a:gd name="T15" fmla="*/ 76 h 151"/>
                <a:gd name="T16" fmla="*/ 994 w 997"/>
                <a:gd name="T17" fmla="*/ 95 h 151"/>
                <a:gd name="T18" fmla="*/ 986 w 997"/>
                <a:gd name="T19" fmla="*/ 114 h 151"/>
                <a:gd name="T20" fmla="*/ 975 w 997"/>
                <a:gd name="T21" fmla="*/ 129 h 151"/>
                <a:gd name="T22" fmla="*/ 960 w 997"/>
                <a:gd name="T23" fmla="*/ 140 h 151"/>
                <a:gd name="T24" fmla="*/ 941 w 997"/>
                <a:gd name="T25" fmla="*/ 148 h 151"/>
                <a:gd name="T26" fmla="*/ 921 w 997"/>
                <a:gd name="T27" fmla="*/ 151 h 151"/>
                <a:gd name="T28" fmla="*/ 75 w 997"/>
                <a:gd name="T29" fmla="*/ 151 h 151"/>
                <a:gd name="T30" fmla="*/ 55 w 997"/>
                <a:gd name="T31" fmla="*/ 148 h 151"/>
                <a:gd name="T32" fmla="*/ 37 w 997"/>
                <a:gd name="T33" fmla="*/ 140 h 151"/>
                <a:gd name="T34" fmla="*/ 22 w 997"/>
                <a:gd name="T35" fmla="*/ 129 h 151"/>
                <a:gd name="T36" fmla="*/ 11 w 997"/>
                <a:gd name="T37" fmla="*/ 114 h 151"/>
                <a:gd name="T38" fmla="*/ 3 w 997"/>
                <a:gd name="T39" fmla="*/ 95 h 151"/>
                <a:gd name="T40" fmla="*/ 0 w 997"/>
                <a:gd name="T41" fmla="*/ 76 h 151"/>
                <a:gd name="T42" fmla="*/ 3 w 997"/>
                <a:gd name="T43" fmla="*/ 55 h 151"/>
                <a:gd name="T44" fmla="*/ 11 w 997"/>
                <a:gd name="T45" fmla="*/ 38 h 151"/>
                <a:gd name="T46" fmla="*/ 22 w 997"/>
                <a:gd name="T47" fmla="*/ 22 h 151"/>
                <a:gd name="T48" fmla="*/ 37 w 997"/>
                <a:gd name="T49" fmla="*/ 10 h 151"/>
                <a:gd name="T50" fmla="*/ 55 w 997"/>
                <a:gd name="T51" fmla="*/ 2 h 151"/>
                <a:gd name="T52" fmla="*/ 75 w 997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7" h="151">
                  <a:moveTo>
                    <a:pt x="75" y="0"/>
                  </a:moveTo>
                  <a:lnTo>
                    <a:pt x="921" y="0"/>
                  </a:lnTo>
                  <a:lnTo>
                    <a:pt x="941" y="2"/>
                  </a:lnTo>
                  <a:lnTo>
                    <a:pt x="960" y="10"/>
                  </a:lnTo>
                  <a:lnTo>
                    <a:pt x="975" y="22"/>
                  </a:lnTo>
                  <a:lnTo>
                    <a:pt x="986" y="38"/>
                  </a:lnTo>
                  <a:lnTo>
                    <a:pt x="994" y="55"/>
                  </a:lnTo>
                  <a:lnTo>
                    <a:pt x="997" y="76"/>
                  </a:lnTo>
                  <a:lnTo>
                    <a:pt x="994" y="95"/>
                  </a:lnTo>
                  <a:lnTo>
                    <a:pt x="986" y="114"/>
                  </a:lnTo>
                  <a:lnTo>
                    <a:pt x="975" y="129"/>
                  </a:lnTo>
                  <a:lnTo>
                    <a:pt x="960" y="140"/>
                  </a:lnTo>
                  <a:lnTo>
                    <a:pt x="941" y="148"/>
                  </a:lnTo>
                  <a:lnTo>
                    <a:pt x="921" y="151"/>
                  </a:lnTo>
                  <a:lnTo>
                    <a:pt x="75" y="151"/>
                  </a:lnTo>
                  <a:lnTo>
                    <a:pt x="55" y="148"/>
                  </a:lnTo>
                  <a:lnTo>
                    <a:pt x="37" y="140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5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1" y="38"/>
                  </a:lnTo>
                  <a:lnTo>
                    <a:pt x="22" y="22"/>
                  </a:lnTo>
                  <a:lnTo>
                    <a:pt x="37" y="10"/>
                  </a:lnTo>
                  <a:lnTo>
                    <a:pt x="55" y="2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77" name="Freeform 842"/>
            <p:cNvSpPr>
              <a:spLocks/>
            </p:cNvSpPr>
            <p:nvPr/>
          </p:nvSpPr>
          <p:spPr bwMode="auto">
            <a:xfrm>
              <a:off x="637" y="636"/>
              <a:ext cx="133" cy="107"/>
            </a:xfrm>
            <a:custGeom>
              <a:avLst/>
              <a:gdLst>
                <a:gd name="T0" fmla="*/ 460 w 536"/>
                <a:gd name="T1" fmla="*/ 0 h 428"/>
                <a:gd name="T2" fmla="*/ 480 w 536"/>
                <a:gd name="T3" fmla="*/ 3 h 428"/>
                <a:gd name="T4" fmla="*/ 498 w 536"/>
                <a:gd name="T5" fmla="*/ 11 h 428"/>
                <a:gd name="T6" fmla="*/ 514 w 536"/>
                <a:gd name="T7" fmla="*/ 22 h 428"/>
                <a:gd name="T8" fmla="*/ 525 w 536"/>
                <a:gd name="T9" fmla="*/ 38 h 428"/>
                <a:gd name="T10" fmla="*/ 534 w 536"/>
                <a:gd name="T11" fmla="*/ 57 h 428"/>
                <a:gd name="T12" fmla="*/ 536 w 536"/>
                <a:gd name="T13" fmla="*/ 76 h 428"/>
                <a:gd name="T14" fmla="*/ 534 w 536"/>
                <a:gd name="T15" fmla="*/ 96 h 428"/>
                <a:gd name="T16" fmla="*/ 525 w 536"/>
                <a:gd name="T17" fmla="*/ 113 h 428"/>
                <a:gd name="T18" fmla="*/ 514 w 536"/>
                <a:gd name="T19" fmla="*/ 129 h 428"/>
                <a:gd name="T20" fmla="*/ 238 w 536"/>
                <a:gd name="T21" fmla="*/ 405 h 428"/>
                <a:gd name="T22" fmla="*/ 222 w 536"/>
                <a:gd name="T23" fmla="*/ 418 h 428"/>
                <a:gd name="T24" fmla="*/ 204 w 536"/>
                <a:gd name="T25" fmla="*/ 424 h 428"/>
                <a:gd name="T26" fmla="*/ 184 w 536"/>
                <a:gd name="T27" fmla="*/ 428 h 428"/>
                <a:gd name="T28" fmla="*/ 165 w 536"/>
                <a:gd name="T29" fmla="*/ 424 h 428"/>
                <a:gd name="T30" fmla="*/ 147 w 536"/>
                <a:gd name="T31" fmla="*/ 418 h 428"/>
                <a:gd name="T32" fmla="*/ 131 w 536"/>
                <a:gd name="T33" fmla="*/ 405 h 428"/>
                <a:gd name="T34" fmla="*/ 22 w 536"/>
                <a:gd name="T35" fmla="*/ 297 h 428"/>
                <a:gd name="T36" fmla="*/ 11 w 536"/>
                <a:gd name="T37" fmla="*/ 281 h 428"/>
                <a:gd name="T38" fmla="*/ 3 w 536"/>
                <a:gd name="T39" fmla="*/ 262 h 428"/>
                <a:gd name="T40" fmla="*/ 0 w 536"/>
                <a:gd name="T41" fmla="*/ 243 h 428"/>
                <a:gd name="T42" fmla="*/ 3 w 536"/>
                <a:gd name="T43" fmla="*/ 225 h 428"/>
                <a:gd name="T44" fmla="*/ 11 w 536"/>
                <a:gd name="T45" fmla="*/ 206 h 428"/>
                <a:gd name="T46" fmla="*/ 22 w 536"/>
                <a:gd name="T47" fmla="*/ 190 h 428"/>
                <a:gd name="T48" fmla="*/ 38 w 536"/>
                <a:gd name="T49" fmla="*/ 177 h 428"/>
                <a:gd name="T50" fmla="*/ 57 w 536"/>
                <a:gd name="T51" fmla="*/ 171 h 428"/>
                <a:gd name="T52" fmla="*/ 76 w 536"/>
                <a:gd name="T53" fmla="*/ 168 h 428"/>
                <a:gd name="T54" fmla="*/ 96 w 536"/>
                <a:gd name="T55" fmla="*/ 171 h 428"/>
                <a:gd name="T56" fmla="*/ 113 w 536"/>
                <a:gd name="T57" fmla="*/ 177 h 428"/>
                <a:gd name="T58" fmla="*/ 129 w 536"/>
                <a:gd name="T59" fmla="*/ 190 h 428"/>
                <a:gd name="T60" fmla="*/ 184 w 536"/>
                <a:gd name="T61" fmla="*/ 245 h 428"/>
                <a:gd name="T62" fmla="*/ 407 w 536"/>
                <a:gd name="T63" fmla="*/ 22 h 428"/>
                <a:gd name="T64" fmla="*/ 423 w 536"/>
                <a:gd name="T65" fmla="*/ 11 h 428"/>
                <a:gd name="T66" fmla="*/ 442 w 536"/>
                <a:gd name="T67" fmla="*/ 3 h 428"/>
                <a:gd name="T68" fmla="*/ 460 w 536"/>
                <a:gd name="T69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8">
                  <a:moveTo>
                    <a:pt x="460" y="0"/>
                  </a:moveTo>
                  <a:lnTo>
                    <a:pt x="480" y="3"/>
                  </a:lnTo>
                  <a:lnTo>
                    <a:pt x="498" y="11"/>
                  </a:lnTo>
                  <a:lnTo>
                    <a:pt x="514" y="22"/>
                  </a:lnTo>
                  <a:lnTo>
                    <a:pt x="525" y="38"/>
                  </a:lnTo>
                  <a:lnTo>
                    <a:pt x="534" y="57"/>
                  </a:lnTo>
                  <a:lnTo>
                    <a:pt x="536" y="76"/>
                  </a:lnTo>
                  <a:lnTo>
                    <a:pt x="534" y="96"/>
                  </a:lnTo>
                  <a:lnTo>
                    <a:pt x="525" y="113"/>
                  </a:lnTo>
                  <a:lnTo>
                    <a:pt x="514" y="129"/>
                  </a:lnTo>
                  <a:lnTo>
                    <a:pt x="238" y="405"/>
                  </a:lnTo>
                  <a:lnTo>
                    <a:pt x="222" y="418"/>
                  </a:lnTo>
                  <a:lnTo>
                    <a:pt x="204" y="424"/>
                  </a:lnTo>
                  <a:lnTo>
                    <a:pt x="184" y="428"/>
                  </a:lnTo>
                  <a:lnTo>
                    <a:pt x="165" y="424"/>
                  </a:lnTo>
                  <a:lnTo>
                    <a:pt x="147" y="418"/>
                  </a:lnTo>
                  <a:lnTo>
                    <a:pt x="131" y="405"/>
                  </a:lnTo>
                  <a:lnTo>
                    <a:pt x="22" y="297"/>
                  </a:lnTo>
                  <a:lnTo>
                    <a:pt x="11" y="281"/>
                  </a:lnTo>
                  <a:lnTo>
                    <a:pt x="3" y="262"/>
                  </a:lnTo>
                  <a:lnTo>
                    <a:pt x="0" y="243"/>
                  </a:lnTo>
                  <a:lnTo>
                    <a:pt x="3" y="225"/>
                  </a:lnTo>
                  <a:lnTo>
                    <a:pt x="11" y="206"/>
                  </a:lnTo>
                  <a:lnTo>
                    <a:pt x="22" y="190"/>
                  </a:lnTo>
                  <a:lnTo>
                    <a:pt x="38" y="177"/>
                  </a:lnTo>
                  <a:lnTo>
                    <a:pt x="57" y="171"/>
                  </a:lnTo>
                  <a:lnTo>
                    <a:pt x="76" y="168"/>
                  </a:lnTo>
                  <a:lnTo>
                    <a:pt x="96" y="171"/>
                  </a:lnTo>
                  <a:lnTo>
                    <a:pt x="113" y="177"/>
                  </a:lnTo>
                  <a:lnTo>
                    <a:pt x="129" y="190"/>
                  </a:lnTo>
                  <a:lnTo>
                    <a:pt x="184" y="245"/>
                  </a:lnTo>
                  <a:lnTo>
                    <a:pt x="407" y="22"/>
                  </a:lnTo>
                  <a:lnTo>
                    <a:pt x="423" y="11"/>
                  </a:lnTo>
                  <a:lnTo>
                    <a:pt x="442" y="3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78" name="Freeform 843"/>
            <p:cNvSpPr>
              <a:spLocks/>
            </p:cNvSpPr>
            <p:nvPr/>
          </p:nvSpPr>
          <p:spPr bwMode="auto">
            <a:xfrm>
              <a:off x="806" y="679"/>
              <a:ext cx="316" cy="38"/>
            </a:xfrm>
            <a:custGeom>
              <a:avLst/>
              <a:gdLst>
                <a:gd name="T0" fmla="*/ 75 w 1266"/>
                <a:gd name="T1" fmla="*/ 0 h 151"/>
                <a:gd name="T2" fmla="*/ 1190 w 1266"/>
                <a:gd name="T3" fmla="*/ 0 h 151"/>
                <a:gd name="T4" fmla="*/ 1209 w 1266"/>
                <a:gd name="T5" fmla="*/ 3 h 151"/>
                <a:gd name="T6" fmla="*/ 1228 w 1266"/>
                <a:gd name="T7" fmla="*/ 10 h 151"/>
                <a:gd name="T8" fmla="*/ 1243 w 1266"/>
                <a:gd name="T9" fmla="*/ 23 h 151"/>
                <a:gd name="T10" fmla="*/ 1255 w 1266"/>
                <a:gd name="T11" fmla="*/ 38 h 151"/>
                <a:gd name="T12" fmla="*/ 1262 w 1266"/>
                <a:gd name="T13" fmla="*/ 56 h 151"/>
                <a:gd name="T14" fmla="*/ 1266 w 1266"/>
                <a:gd name="T15" fmla="*/ 76 h 151"/>
                <a:gd name="T16" fmla="*/ 1262 w 1266"/>
                <a:gd name="T17" fmla="*/ 96 h 151"/>
                <a:gd name="T18" fmla="*/ 1255 w 1266"/>
                <a:gd name="T19" fmla="*/ 114 h 151"/>
                <a:gd name="T20" fmla="*/ 1243 w 1266"/>
                <a:gd name="T21" fmla="*/ 130 h 151"/>
                <a:gd name="T22" fmla="*/ 1228 w 1266"/>
                <a:gd name="T23" fmla="*/ 141 h 151"/>
                <a:gd name="T24" fmla="*/ 1209 w 1266"/>
                <a:gd name="T25" fmla="*/ 149 h 151"/>
                <a:gd name="T26" fmla="*/ 1190 w 1266"/>
                <a:gd name="T27" fmla="*/ 151 h 151"/>
                <a:gd name="T28" fmla="*/ 75 w 1266"/>
                <a:gd name="T29" fmla="*/ 151 h 151"/>
                <a:gd name="T30" fmla="*/ 55 w 1266"/>
                <a:gd name="T31" fmla="*/ 149 h 151"/>
                <a:gd name="T32" fmla="*/ 37 w 1266"/>
                <a:gd name="T33" fmla="*/ 141 h 151"/>
                <a:gd name="T34" fmla="*/ 22 w 1266"/>
                <a:gd name="T35" fmla="*/ 130 h 151"/>
                <a:gd name="T36" fmla="*/ 11 w 1266"/>
                <a:gd name="T37" fmla="*/ 114 h 151"/>
                <a:gd name="T38" fmla="*/ 3 w 1266"/>
                <a:gd name="T39" fmla="*/ 96 h 151"/>
                <a:gd name="T40" fmla="*/ 0 w 1266"/>
                <a:gd name="T41" fmla="*/ 76 h 151"/>
                <a:gd name="T42" fmla="*/ 3 w 1266"/>
                <a:gd name="T43" fmla="*/ 56 h 151"/>
                <a:gd name="T44" fmla="*/ 11 w 1266"/>
                <a:gd name="T45" fmla="*/ 38 h 151"/>
                <a:gd name="T46" fmla="*/ 22 w 1266"/>
                <a:gd name="T47" fmla="*/ 23 h 151"/>
                <a:gd name="T48" fmla="*/ 37 w 1266"/>
                <a:gd name="T49" fmla="*/ 10 h 151"/>
                <a:gd name="T50" fmla="*/ 55 w 1266"/>
                <a:gd name="T51" fmla="*/ 3 h 151"/>
                <a:gd name="T52" fmla="*/ 75 w 1266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6" h="151">
                  <a:moveTo>
                    <a:pt x="75" y="0"/>
                  </a:moveTo>
                  <a:lnTo>
                    <a:pt x="1190" y="0"/>
                  </a:lnTo>
                  <a:lnTo>
                    <a:pt x="1209" y="3"/>
                  </a:lnTo>
                  <a:lnTo>
                    <a:pt x="1228" y="10"/>
                  </a:lnTo>
                  <a:lnTo>
                    <a:pt x="1243" y="23"/>
                  </a:lnTo>
                  <a:lnTo>
                    <a:pt x="1255" y="38"/>
                  </a:lnTo>
                  <a:lnTo>
                    <a:pt x="1262" y="56"/>
                  </a:lnTo>
                  <a:lnTo>
                    <a:pt x="1266" y="76"/>
                  </a:lnTo>
                  <a:lnTo>
                    <a:pt x="1262" y="96"/>
                  </a:lnTo>
                  <a:lnTo>
                    <a:pt x="1255" y="114"/>
                  </a:lnTo>
                  <a:lnTo>
                    <a:pt x="1243" y="130"/>
                  </a:lnTo>
                  <a:lnTo>
                    <a:pt x="1228" y="141"/>
                  </a:lnTo>
                  <a:lnTo>
                    <a:pt x="1209" y="149"/>
                  </a:lnTo>
                  <a:lnTo>
                    <a:pt x="1190" y="151"/>
                  </a:lnTo>
                  <a:lnTo>
                    <a:pt x="75" y="151"/>
                  </a:lnTo>
                  <a:lnTo>
                    <a:pt x="55" y="149"/>
                  </a:lnTo>
                  <a:lnTo>
                    <a:pt x="37" y="141"/>
                  </a:lnTo>
                  <a:lnTo>
                    <a:pt x="22" y="130"/>
                  </a:lnTo>
                  <a:lnTo>
                    <a:pt x="11" y="114"/>
                  </a:lnTo>
                  <a:lnTo>
                    <a:pt x="3" y="96"/>
                  </a:lnTo>
                  <a:lnTo>
                    <a:pt x="0" y="76"/>
                  </a:lnTo>
                  <a:lnTo>
                    <a:pt x="3" y="56"/>
                  </a:lnTo>
                  <a:lnTo>
                    <a:pt x="11" y="38"/>
                  </a:lnTo>
                  <a:lnTo>
                    <a:pt x="22" y="23"/>
                  </a:lnTo>
                  <a:lnTo>
                    <a:pt x="37" y="10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79" name="Freeform 844"/>
            <p:cNvSpPr>
              <a:spLocks/>
            </p:cNvSpPr>
            <p:nvPr/>
          </p:nvSpPr>
          <p:spPr bwMode="auto">
            <a:xfrm>
              <a:off x="637" y="818"/>
              <a:ext cx="133" cy="107"/>
            </a:xfrm>
            <a:custGeom>
              <a:avLst/>
              <a:gdLst>
                <a:gd name="T0" fmla="*/ 460 w 536"/>
                <a:gd name="T1" fmla="*/ 0 h 427"/>
                <a:gd name="T2" fmla="*/ 480 w 536"/>
                <a:gd name="T3" fmla="*/ 3 h 427"/>
                <a:gd name="T4" fmla="*/ 498 w 536"/>
                <a:gd name="T5" fmla="*/ 10 h 427"/>
                <a:gd name="T6" fmla="*/ 514 w 536"/>
                <a:gd name="T7" fmla="*/ 23 h 427"/>
                <a:gd name="T8" fmla="*/ 525 w 536"/>
                <a:gd name="T9" fmla="*/ 39 h 427"/>
                <a:gd name="T10" fmla="*/ 534 w 536"/>
                <a:gd name="T11" fmla="*/ 57 h 427"/>
                <a:gd name="T12" fmla="*/ 536 w 536"/>
                <a:gd name="T13" fmla="*/ 76 h 427"/>
                <a:gd name="T14" fmla="*/ 534 w 536"/>
                <a:gd name="T15" fmla="*/ 95 h 427"/>
                <a:gd name="T16" fmla="*/ 525 w 536"/>
                <a:gd name="T17" fmla="*/ 114 h 427"/>
                <a:gd name="T18" fmla="*/ 514 w 536"/>
                <a:gd name="T19" fmla="*/ 130 h 427"/>
                <a:gd name="T20" fmla="*/ 238 w 536"/>
                <a:gd name="T21" fmla="*/ 406 h 427"/>
                <a:gd name="T22" fmla="*/ 222 w 536"/>
                <a:gd name="T23" fmla="*/ 417 h 427"/>
                <a:gd name="T24" fmla="*/ 204 w 536"/>
                <a:gd name="T25" fmla="*/ 425 h 427"/>
                <a:gd name="T26" fmla="*/ 184 w 536"/>
                <a:gd name="T27" fmla="*/ 427 h 427"/>
                <a:gd name="T28" fmla="*/ 165 w 536"/>
                <a:gd name="T29" fmla="*/ 425 h 427"/>
                <a:gd name="T30" fmla="*/ 147 w 536"/>
                <a:gd name="T31" fmla="*/ 417 h 427"/>
                <a:gd name="T32" fmla="*/ 131 w 536"/>
                <a:gd name="T33" fmla="*/ 406 h 427"/>
                <a:gd name="T34" fmla="*/ 22 w 536"/>
                <a:gd name="T35" fmla="*/ 296 h 427"/>
                <a:gd name="T36" fmla="*/ 11 w 536"/>
                <a:gd name="T37" fmla="*/ 280 h 427"/>
                <a:gd name="T38" fmla="*/ 3 w 536"/>
                <a:gd name="T39" fmla="*/ 262 h 427"/>
                <a:gd name="T40" fmla="*/ 0 w 536"/>
                <a:gd name="T41" fmla="*/ 244 h 427"/>
                <a:gd name="T42" fmla="*/ 3 w 536"/>
                <a:gd name="T43" fmla="*/ 224 h 427"/>
                <a:gd name="T44" fmla="*/ 11 w 536"/>
                <a:gd name="T45" fmla="*/ 206 h 427"/>
                <a:gd name="T46" fmla="*/ 22 w 536"/>
                <a:gd name="T47" fmla="*/ 190 h 427"/>
                <a:gd name="T48" fmla="*/ 38 w 536"/>
                <a:gd name="T49" fmla="*/ 177 h 427"/>
                <a:gd name="T50" fmla="*/ 57 w 536"/>
                <a:gd name="T51" fmla="*/ 170 h 427"/>
                <a:gd name="T52" fmla="*/ 76 w 536"/>
                <a:gd name="T53" fmla="*/ 168 h 427"/>
                <a:gd name="T54" fmla="*/ 96 w 536"/>
                <a:gd name="T55" fmla="*/ 170 h 427"/>
                <a:gd name="T56" fmla="*/ 113 w 536"/>
                <a:gd name="T57" fmla="*/ 177 h 427"/>
                <a:gd name="T58" fmla="*/ 129 w 536"/>
                <a:gd name="T59" fmla="*/ 190 h 427"/>
                <a:gd name="T60" fmla="*/ 184 w 536"/>
                <a:gd name="T61" fmla="*/ 245 h 427"/>
                <a:gd name="T62" fmla="*/ 407 w 536"/>
                <a:gd name="T63" fmla="*/ 23 h 427"/>
                <a:gd name="T64" fmla="*/ 423 w 536"/>
                <a:gd name="T65" fmla="*/ 10 h 427"/>
                <a:gd name="T66" fmla="*/ 442 w 536"/>
                <a:gd name="T67" fmla="*/ 3 h 427"/>
                <a:gd name="T68" fmla="*/ 460 w 536"/>
                <a:gd name="T69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7">
                  <a:moveTo>
                    <a:pt x="460" y="0"/>
                  </a:moveTo>
                  <a:lnTo>
                    <a:pt x="480" y="3"/>
                  </a:lnTo>
                  <a:lnTo>
                    <a:pt x="498" y="10"/>
                  </a:lnTo>
                  <a:lnTo>
                    <a:pt x="514" y="23"/>
                  </a:lnTo>
                  <a:lnTo>
                    <a:pt x="525" y="39"/>
                  </a:lnTo>
                  <a:lnTo>
                    <a:pt x="534" y="57"/>
                  </a:lnTo>
                  <a:lnTo>
                    <a:pt x="536" y="76"/>
                  </a:lnTo>
                  <a:lnTo>
                    <a:pt x="534" y="95"/>
                  </a:lnTo>
                  <a:lnTo>
                    <a:pt x="525" y="114"/>
                  </a:lnTo>
                  <a:lnTo>
                    <a:pt x="514" y="130"/>
                  </a:lnTo>
                  <a:lnTo>
                    <a:pt x="238" y="406"/>
                  </a:lnTo>
                  <a:lnTo>
                    <a:pt x="222" y="417"/>
                  </a:lnTo>
                  <a:lnTo>
                    <a:pt x="204" y="425"/>
                  </a:lnTo>
                  <a:lnTo>
                    <a:pt x="184" y="427"/>
                  </a:lnTo>
                  <a:lnTo>
                    <a:pt x="165" y="425"/>
                  </a:lnTo>
                  <a:lnTo>
                    <a:pt x="147" y="417"/>
                  </a:lnTo>
                  <a:lnTo>
                    <a:pt x="131" y="406"/>
                  </a:lnTo>
                  <a:lnTo>
                    <a:pt x="22" y="296"/>
                  </a:lnTo>
                  <a:lnTo>
                    <a:pt x="11" y="280"/>
                  </a:lnTo>
                  <a:lnTo>
                    <a:pt x="3" y="262"/>
                  </a:lnTo>
                  <a:lnTo>
                    <a:pt x="0" y="244"/>
                  </a:lnTo>
                  <a:lnTo>
                    <a:pt x="3" y="224"/>
                  </a:lnTo>
                  <a:lnTo>
                    <a:pt x="11" y="206"/>
                  </a:lnTo>
                  <a:lnTo>
                    <a:pt x="22" y="190"/>
                  </a:lnTo>
                  <a:lnTo>
                    <a:pt x="38" y="177"/>
                  </a:lnTo>
                  <a:lnTo>
                    <a:pt x="57" y="170"/>
                  </a:lnTo>
                  <a:lnTo>
                    <a:pt x="76" y="168"/>
                  </a:lnTo>
                  <a:lnTo>
                    <a:pt x="96" y="170"/>
                  </a:lnTo>
                  <a:lnTo>
                    <a:pt x="113" y="177"/>
                  </a:lnTo>
                  <a:lnTo>
                    <a:pt x="129" y="190"/>
                  </a:lnTo>
                  <a:lnTo>
                    <a:pt x="184" y="245"/>
                  </a:lnTo>
                  <a:lnTo>
                    <a:pt x="407" y="23"/>
                  </a:lnTo>
                  <a:lnTo>
                    <a:pt x="423" y="10"/>
                  </a:lnTo>
                  <a:lnTo>
                    <a:pt x="442" y="3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0" name="Freeform 845"/>
            <p:cNvSpPr>
              <a:spLocks/>
            </p:cNvSpPr>
            <p:nvPr/>
          </p:nvSpPr>
          <p:spPr bwMode="auto">
            <a:xfrm>
              <a:off x="806" y="862"/>
              <a:ext cx="316" cy="37"/>
            </a:xfrm>
            <a:custGeom>
              <a:avLst/>
              <a:gdLst>
                <a:gd name="T0" fmla="*/ 75 w 1266"/>
                <a:gd name="T1" fmla="*/ 0 h 151"/>
                <a:gd name="T2" fmla="*/ 1190 w 1266"/>
                <a:gd name="T3" fmla="*/ 0 h 151"/>
                <a:gd name="T4" fmla="*/ 1209 w 1266"/>
                <a:gd name="T5" fmla="*/ 3 h 151"/>
                <a:gd name="T6" fmla="*/ 1228 w 1266"/>
                <a:gd name="T7" fmla="*/ 11 h 151"/>
                <a:gd name="T8" fmla="*/ 1243 w 1266"/>
                <a:gd name="T9" fmla="*/ 22 h 151"/>
                <a:gd name="T10" fmla="*/ 1255 w 1266"/>
                <a:gd name="T11" fmla="*/ 37 h 151"/>
                <a:gd name="T12" fmla="*/ 1262 w 1266"/>
                <a:gd name="T13" fmla="*/ 56 h 151"/>
                <a:gd name="T14" fmla="*/ 1266 w 1266"/>
                <a:gd name="T15" fmla="*/ 75 h 151"/>
                <a:gd name="T16" fmla="*/ 1262 w 1266"/>
                <a:gd name="T17" fmla="*/ 96 h 151"/>
                <a:gd name="T18" fmla="*/ 1255 w 1266"/>
                <a:gd name="T19" fmla="*/ 114 h 151"/>
                <a:gd name="T20" fmla="*/ 1243 w 1266"/>
                <a:gd name="T21" fmla="*/ 129 h 151"/>
                <a:gd name="T22" fmla="*/ 1228 w 1266"/>
                <a:gd name="T23" fmla="*/ 141 h 151"/>
                <a:gd name="T24" fmla="*/ 1209 w 1266"/>
                <a:gd name="T25" fmla="*/ 149 h 151"/>
                <a:gd name="T26" fmla="*/ 1190 w 1266"/>
                <a:gd name="T27" fmla="*/ 151 h 151"/>
                <a:gd name="T28" fmla="*/ 75 w 1266"/>
                <a:gd name="T29" fmla="*/ 151 h 151"/>
                <a:gd name="T30" fmla="*/ 55 w 1266"/>
                <a:gd name="T31" fmla="*/ 149 h 151"/>
                <a:gd name="T32" fmla="*/ 37 w 1266"/>
                <a:gd name="T33" fmla="*/ 141 h 151"/>
                <a:gd name="T34" fmla="*/ 22 w 1266"/>
                <a:gd name="T35" fmla="*/ 129 h 151"/>
                <a:gd name="T36" fmla="*/ 11 w 1266"/>
                <a:gd name="T37" fmla="*/ 114 h 151"/>
                <a:gd name="T38" fmla="*/ 3 w 1266"/>
                <a:gd name="T39" fmla="*/ 96 h 151"/>
                <a:gd name="T40" fmla="*/ 0 w 1266"/>
                <a:gd name="T41" fmla="*/ 75 h 151"/>
                <a:gd name="T42" fmla="*/ 3 w 1266"/>
                <a:gd name="T43" fmla="*/ 56 h 151"/>
                <a:gd name="T44" fmla="*/ 11 w 1266"/>
                <a:gd name="T45" fmla="*/ 37 h 151"/>
                <a:gd name="T46" fmla="*/ 22 w 1266"/>
                <a:gd name="T47" fmla="*/ 22 h 151"/>
                <a:gd name="T48" fmla="*/ 37 w 1266"/>
                <a:gd name="T49" fmla="*/ 11 h 151"/>
                <a:gd name="T50" fmla="*/ 55 w 1266"/>
                <a:gd name="T51" fmla="*/ 3 h 151"/>
                <a:gd name="T52" fmla="*/ 75 w 1266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6" h="151">
                  <a:moveTo>
                    <a:pt x="75" y="0"/>
                  </a:moveTo>
                  <a:lnTo>
                    <a:pt x="1190" y="0"/>
                  </a:lnTo>
                  <a:lnTo>
                    <a:pt x="1209" y="3"/>
                  </a:lnTo>
                  <a:lnTo>
                    <a:pt x="1228" y="11"/>
                  </a:lnTo>
                  <a:lnTo>
                    <a:pt x="1243" y="22"/>
                  </a:lnTo>
                  <a:lnTo>
                    <a:pt x="1255" y="37"/>
                  </a:lnTo>
                  <a:lnTo>
                    <a:pt x="1262" y="56"/>
                  </a:lnTo>
                  <a:lnTo>
                    <a:pt x="1266" y="75"/>
                  </a:lnTo>
                  <a:lnTo>
                    <a:pt x="1262" y="96"/>
                  </a:lnTo>
                  <a:lnTo>
                    <a:pt x="1255" y="114"/>
                  </a:lnTo>
                  <a:lnTo>
                    <a:pt x="1243" y="129"/>
                  </a:lnTo>
                  <a:lnTo>
                    <a:pt x="1228" y="141"/>
                  </a:lnTo>
                  <a:lnTo>
                    <a:pt x="1209" y="149"/>
                  </a:lnTo>
                  <a:lnTo>
                    <a:pt x="1190" y="151"/>
                  </a:lnTo>
                  <a:lnTo>
                    <a:pt x="75" y="151"/>
                  </a:lnTo>
                  <a:lnTo>
                    <a:pt x="55" y="149"/>
                  </a:lnTo>
                  <a:lnTo>
                    <a:pt x="37" y="141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6"/>
                  </a:lnTo>
                  <a:lnTo>
                    <a:pt x="0" y="75"/>
                  </a:lnTo>
                  <a:lnTo>
                    <a:pt x="3" y="56"/>
                  </a:lnTo>
                  <a:lnTo>
                    <a:pt x="11" y="37"/>
                  </a:lnTo>
                  <a:lnTo>
                    <a:pt x="22" y="22"/>
                  </a:lnTo>
                  <a:lnTo>
                    <a:pt x="37" y="11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</p:grpSp>
      <p:grpSp>
        <p:nvGrpSpPr>
          <p:cNvPr id="81" name="Group 836"/>
          <p:cNvGrpSpPr>
            <a:grpSpLocks noChangeAspect="1"/>
          </p:cNvGrpSpPr>
          <p:nvPr/>
        </p:nvGrpSpPr>
        <p:grpSpPr bwMode="auto">
          <a:xfrm>
            <a:off x="610531" y="4394704"/>
            <a:ext cx="184179" cy="254150"/>
            <a:chOff x="536" y="300"/>
            <a:chExt cx="687" cy="94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82" name="Freeform 838"/>
            <p:cNvSpPr>
              <a:spLocks noEditPoints="1"/>
            </p:cNvSpPr>
            <p:nvPr/>
          </p:nvSpPr>
          <p:spPr bwMode="auto">
            <a:xfrm>
              <a:off x="536" y="300"/>
              <a:ext cx="687" cy="948"/>
            </a:xfrm>
            <a:custGeom>
              <a:avLst/>
              <a:gdLst>
                <a:gd name="T0" fmla="*/ 2126 w 2748"/>
                <a:gd name="T1" fmla="*/ 3169 h 3792"/>
                <a:gd name="T2" fmla="*/ 2126 w 2748"/>
                <a:gd name="T3" fmla="*/ 3535 h 3792"/>
                <a:gd name="T4" fmla="*/ 2490 w 2748"/>
                <a:gd name="T5" fmla="*/ 3169 h 3792"/>
                <a:gd name="T6" fmla="*/ 2126 w 2748"/>
                <a:gd name="T7" fmla="*/ 3169 h 3792"/>
                <a:gd name="T8" fmla="*/ 152 w 2748"/>
                <a:gd name="T9" fmla="*/ 151 h 3792"/>
                <a:gd name="T10" fmla="*/ 152 w 2748"/>
                <a:gd name="T11" fmla="*/ 3641 h 3792"/>
                <a:gd name="T12" fmla="*/ 1974 w 2748"/>
                <a:gd name="T13" fmla="*/ 3641 h 3792"/>
                <a:gd name="T14" fmla="*/ 1974 w 2748"/>
                <a:gd name="T15" fmla="*/ 3093 h 3792"/>
                <a:gd name="T16" fmla="*/ 1977 w 2748"/>
                <a:gd name="T17" fmla="*/ 3074 h 3792"/>
                <a:gd name="T18" fmla="*/ 1985 w 2748"/>
                <a:gd name="T19" fmla="*/ 3057 h 3792"/>
                <a:gd name="T20" fmla="*/ 1996 w 2748"/>
                <a:gd name="T21" fmla="*/ 3040 h 3792"/>
                <a:gd name="T22" fmla="*/ 2012 w 2748"/>
                <a:gd name="T23" fmla="*/ 3028 h 3792"/>
                <a:gd name="T24" fmla="*/ 2031 w 2748"/>
                <a:gd name="T25" fmla="*/ 3021 h 3792"/>
                <a:gd name="T26" fmla="*/ 2050 w 2748"/>
                <a:gd name="T27" fmla="*/ 3019 h 3792"/>
                <a:gd name="T28" fmla="*/ 2050 w 2748"/>
                <a:gd name="T29" fmla="*/ 3019 h 3792"/>
                <a:gd name="T30" fmla="*/ 2597 w 2748"/>
                <a:gd name="T31" fmla="*/ 3019 h 3792"/>
                <a:gd name="T32" fmla="*/ 2597 w 2748"/>
                <a:gd name="T33" fmla="*/ 151 h 3792"/>
                <a:gd name="T34" fmla="*/ 152 w 2748"/>
                <a:gd name="T35" fmla="*/ 151 h 3792"/>
                <a:gd name="T36" fmla="*/ 76 w 2748"/>
                <a:gd name="T37" fmla="*/ 0 h 3792"/>
                <a:gd name="T38" fmla="*/ 2673 w 2748"/>
                <a:gd name="T39" fmla="*/ 0 h 3792"/>
                <a:gd name="T40" fmla="*/ 2693 w 2748"/>
                <a:gd name="T41" fmla="*/ 2 h 3792"/>
                <a:gd name="T42" fmla="*/ 2711 w 2748"/>
                <a:gd name="T43" fmla="*/ 10 h 3792"/>
                <a:gd name="T44" fmla="*/ 2726 w 2748"/>
                <a:gd name="T45" fmla="*/ 22 h 3792"/>
                <a:gd name="T46" fmla="*/ 2738 w 2748"/>
                <a:gd name="T47" fmla="*/ 38 h 3792"/>
                <a:gd name="T48" fmla="*/ 2746 w 2748"/>
                <a:gd name="T49" fmla="*/ 55 h 3792"/>
                <a:gd name="T50" fmla="*/ 2748 w 2748"/>
                <a:gd name="T51" fmla="*/ 76 h 3792"/>
                <a:gd name="T52" fmla="*/ 2748 w 2748"/>
                <a:gd name="T53" fmla="*/ 3095 h 3792"/>
                <a:gd name="T54" fmla="*/ 2746 w 2748"/>
                <a:gd name="T55" fmla="*/ 3114 h 3792"/>
                <a:gd name="T56" fmla="*/ 2739 w 2748"/>
                <a:gd name="T57" fmla="*/ 3132 h 3792"/>
                <a:gd name="T58" fmla="*/ 2726 w 2748"/>
                <a:gd name="T59" fmla="*/ 3147 h 3792"/>
                <a:gd name="T60" fmla="*/ 2104 w 2748"/>
                <a:gd name="T61" fmla="*/ 3770 h 3792"/>
                <a:gd name="T62" fmla="*/ 2088 w 2748"/>
                <a:gd name="T63" fmla="*/ 3782 h 3792"/>
                <a:gd name="T64" fmla="*/ 2070 w 2748"/>
                <a:gd name="T65" fmla="*/ 3790 h 3792"/>
                <a:gd name="T66" fmla="*/ 2050 w 2748"/>
                <a:gd name="T67" fmla="*/ 3792 h 3792"/>
                <a:gd name="T68" fmla="*/ 76 w 2748"/>
                <a:gd name="T69" fmla="*/ 3792 h 3792"/>
                <a:gd name="T70" fmla="*/ 56 w 2748"/>
                <a:gd name="T71" fmla="*/ 3790 h 3792"/>
                <a:gd name="T72" fmla="*/ 38 w 2748"/>
                <a:gd name="T73" fmla="*/ 3782 h 3792"/>
                <a:gd name="T74" fmla="*/ 23 w 2748"/>
                <a:gd name="T75" fmla="*/ 3770 h 3792"/>
                <a:gd name="T76" fmla="*/ 10 w 2748"/>
                <a:gd name="T77" fmla="*/ 3754 h 3792"/>
                <a:gd name="T78" fmla="*/ 3 w 2748"/>
                <a:gd name="T79" fmla="*/ 3737 h 3792"/>
                <a:gd name="T80" fmla="*/ 0 w 2748"/>
                <a:gd name="T81" fmla="*/ 3716 h 3792"/>
                <a:gd name="T82" fmla="*/ 0 w 2748"/>
                <a:gd name="T83" fmla="*/ 76 h 3792"/>
                <a:gd name="T84" fmla="*/ 3 w 2748"/>
                <a:gd name="T85" fmla="*/ 55 h 3792"/>
                <a:gd name="T86" fmla="*/ 10 w 2748"/>
                <a:gd name="T87" fmla="*/ 38 h 3792"/>
                <a:gd name="T88" fmla="*/ 23 w 2748"/>
                <a:gd name="T89" fmla="*/ 22 h 3792"/>
                <a:gd name="T90" fmla="*/ 38 w 2748"/>
                <a:gd name="T91" fmla="*/ 10 h 3792"/>
                <a:gd name="T92" fmla="*/ 56 w 2748"/>
                <a:gd name="T93" fmla="*/ 2 h 3792"/>
                <a:gd name="T94" fmla="*/ 76 w 2748"/>
                <a:gd name="T95" fmla="*/ 0 h 3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48" h="3792">
                  <a:moveTo>
                    <a:pt x="2126" y="3169"/>
                  </a:moveTo>
                  <a:lnTo>
                    <a:pt x="2126" y="3535"/>
                  </a:lnTo>
                  <a:lnTo>
                    <a:pt x="2490" y="3169"/>
                  </a:lnTo>
                  <a:lnTo>
                    <a:pt x="2126" y="3169"/>
                  </a:lnTo>
                  <a:close/>
                  <a:moveTo>
                    <a:pt x="152" y="151"/>
                  </a:moveTo>
                  <a:lnTo>
                    <a:pt x="152" y="3641"/>
                  </a:lnTo>
                  <a:lnTo>
                    <a:pt x="1974" y="3641"/>
                  </a:lnTo>
                  <a:lnTo>
                    <a:pt x="1974" y="3093"/>
                  </a:lnTo>
                  <a:lnTo>
                    <a:pt x="1977" y="3074"/>
                  </a:lnTo>
                  <a:lnTo>
                    <a:pt x="1985" y="3057"/>
                  </a:lnTo>
                  <a:lnTo>
                    <a:pt x="1996" y="3040"/>
                  </a:lnTo>
                  <a:lnTo>
                    <a:pt x="2012" y="3028"/>
                  </a:lnTo>
                  <a:lnTo>
                    <a:pt x="2031" y="3021"/>
                  </a:lnTo>
                  <a:lnTo>
                    <a:pt x="2050" y="3019"/>
                  </a:lnTo>
                  <a:lnTo>
                    <a:pt x="2050" y="3019"/>
                  </a:lnTo>
                  <a:lnTo>
                    <a:pt x="2597" y="3019"/>
                  </a:lnTo>
                  <a:lnTo>
                    <a:pt x="2597" y="151"/>
                  </a:lnTo>
                  <a:lnTo>
                    <a:pt x="152" y="151"/>
                  </a:lnTo>
                  <a:close/>
                  <a:moveTo>
                    <a:pt x="76" y="0"/>
                  </a:moveTo>
                  <a:lnTo>
                    <a:pt x="2673" y="0"/>
                  </a:lnTo>
                  <a:lnTo>
                    <a:pt x="2693" y="2"/>
                  </a:lnTo>
                  <a:lnTo>
                    <a:pt x="2711" y="10"/>
                  </a:lnTo>
                  <a:lnTo>
                    <a:pt x="2726" y="22"/>
                  </a:lnTo>
                  <a:lnTo>
                    <a:pt x="2738" y="38"/>
                  </a:lnTo>
                  <a:lnTo>
                    <a:pt x="2746" y="55"/>
                  </a:lnTo>
                  <a:lnTo>
                    <a:pt x="2748" y="76"/>
                  </a:lnTo>
                  <a:lnTo>
                    <a:pt x="2748" y="3095"/>
                  </a:lnTo>
                  <a:lnTo>
                    <a:pt x="2746" y="3114"/>
                  </a:lnTo>
                  <a:lnTo>
                    <a:pt x="2739" y="3132"/>
                  </a:lnTo>
                  <a:lnTo>
                    <a:pt x="2726" y="3147"/>
                  </a:lnTo>
                  <a:lnTo>
                    <a:pt x="2104" y="3770"/>
                  </a:lnTo>
                  <a:lnTo>
                    <a:pt x="2088" y="3782"/>
                  </a:lnTo>
                  <a:lnTo>
                    <a:pt x="2070" y="3790"/>
                  </a:lnTo>
                  <a:lnTo>
                    <a:pt x="2050" y="3792"/>
                  </a:lnTo>
                  <a:lnTo>
                    <a:pt x="76" y="3792"/>
                  </a:lnTo>
                  <a:lnTo>
                    <a:pt x="56" y="3790"/>
                  </a:lnTo>
                  <a:lnTo>
                    <a:pt x="38" y="3782"/>
                  </a:lnTo>
                  <a:lnTo>
                    <a:pt x="23" y="3770"/>
                  </a:lnTo>
                  <a:lnTo>
                    <a:pt x="10" y="3754"/>
                  </a:lnTo>
                  <a:lnTo>
                    <a:pt x="3" y="3737"/>
                  </a:lnTo>
                  <a:lnTo>
                    <a:pt x="0" y="3716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0" y="38"/>
                  </a:lnTo>
                  <a:lnTo>
                    <a:pt x="23" y="22"/>
                  </a:lnTo>
                  <a:lnTo>
                    <a:pt x="38" y="10"/>
                  </a:lnTo>
                  <a:lnTo>
                    <a:pt x="56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4" name="Freeform 839"/>
            <p:cNvSpPr>
              <a:spLocks/>
            </p:cNvSpPr>
            <p:nvPr/>
          </p:nvSpPr>
          <p:spPr bwMode="auto">
            <a:xfrm>
              <a:off x="637" y="453"/>
              <a:ext cx="133" cy="107"/>
            </a:xfrm>
            <a:custGeom>
              <a:avLst/>
              <a:gdLst>
                <a:gd name="T0" fmla="*/ 460 w 536"/>
                <a:gd name="T1" fmla="*/ 0 h 426"/>
                <a:gd name="T2" fmla="*/ 480 w 536"/>
                <a:gd name="T3" fmla="*/ 2 h 426"/>
                <a:gd name="T4" fmla="*/ 498 w 536"/>
                <a:gd name="T5" fmla="*/ 9 h 426"/>
                <a:gd name="T6" fmla="*/ 514 w 536"/>
                <a:gd name="T7" fmla="*/ 21 h 426"/>
                <a:gd name="T8" fmla="*/ 525 w 536"/>
                <a:gd name="T9" fmla="*/ 38 h 426"/>
                <a:gd name="T10" fmla="*/ 534 w 536"/>
                <a:gd name="T11" fmla="*/ 56 h 426"/>
                <a:gd name="T12" fmla="*/ 536 w 536"/>
                <a:gd name="T13" fmla="*/ 74 h 426"/>
                <a:gd name="T14" fmla="*/ 534 w 536"/>
                <a:gd name="T15" fmla="*/ 94 h 426"/>
                <a:gd name="T16" fmla="*/ 525 w 536"/>
                <a:gd name="T17" fmla="*/ 112 h 426"/>
                <a:gd name="T18" fmla="*/ 514 w 536"/>
                <a:gd name="T19" fmla="*/ 128 h 426"/>
                <a:gd name="T20" fmla="*/ 238 w 536"/>
                <a:gd name="T21" fmla="*/ 404 h 426"/>
                <a:gd name="T22" fmla="*/ 222 w 536"/>
                <a:gd name="T23" fmla="*/ 416 h 426"/>
                <a:gd name="T24" fmla="*/ 204 w 536"/>
                <a:gd name="T25" fmla="*/ 424 h 426"/>
                <a:gd name="T26" fmla="*/ 184 w 536"/>
                <a:gd name="T27" fmla="*/ 426 h 426"/>
                <a:gd name="T28" fmla="*/ 165 w 536"/>
                <a:gd name="T29" fmla="*/ 424 h 426"/>
                <a:gd name="T30" fmla="*/ 147 w 536"/>
                <a:gd name="T31" fmla="*/ 416 h 426"/>
                <a:gd name="T32" fmla="*/ 131 w 536"/>
                <a:gd name="T33" fmla="*/ 404 h 426"/>
                <a:gd name="T34" fmla="*/ 22 w 536"/>
                <a:gd name="T35" fmla="*/ 295 h 426"/>
                <a:gd name="T36" fmla="*/ 11 w 536"/>
                <a:gd name="T37" fmla="*/ 279 h 426"/>
                <a:gd name="T38" fmla="*/ 3 w 536"/>
                <a:gd name="T39" fmla="*/ 262 h 426"/>
                <a:gd name="T40" fmla="*/ 0 w 536"/>
                <a:gd name="T41" fmla="*/ 242 h 426"/>
                <a:gd name="T42" fmla="*/ 3 w 536"/>
                <a:gd name="T43" fmla="*/ 223 h 426"/>
                <a:gd name="T44" fmla="*/ 11 w 536"/>
                <a:gd name="T45" fmla="*/ 204 h 426"/>
                <a:gd name="T46" fmla="*/ 22 w 536"/>
                <a:gd name="T47" fmla="*/ 188 h 426"/>
                <a:gd name="T48" fmla="*/ 38 w 536"/>
                <a:gd name="T49" fmla="*/ 177 h 426"/>
                <a:gd name="T50" fmla="*/ 57 w 536"/>
                <a:gd name="T51" fmla="*/ 169 h 426"/>
                <a:gd name="T52" fmla="*/ 76 w 536"/>
                <a:gd name="T53" fmla="*/ 166 h 426"/>
                <a:gd name="T54" fmla="*/ 96 w 536"/>
                <a:gd name="T55" fmla="*/ 169 h 426"/>
                <a:gd name="T56" fmla="*/ 113 w 536"/>
                <a:gd name="T57" fmla="*/ 177 h 426"/>
                <a:gd name="T58" fmla="*/ 129 w 536"/>
                <a:gd name="T59" fmla="*/ 188 h 426"/>
                <a:gd name="T60" fmla="*/ 184 w 536"/>
                <a:gd name="T61" fmla="*/ 243 h 426"/>
                <a:gd name="T62" fmla="*/ 407 w 536"/>
                <a:gd name="T63" fmla="*/ 21 h 426"/>
                <a:gd name="T64" fmla="*/ 423 w 536"/>
                <a:gd name="T65" fmla="*/ 9 h 426"/>
                <a:gd name="T66" fmla="*/ 442 w 536"/>
                <a:gd name="T67" fmla="*/ 2 h 426"/>
                <a:gd name="T68" fmla="*/ 460 w 536"/>
                <a:gd name="T6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6">
                  <a:moveTo>
                    <a:pt x="460" y="0"/>
                  </a:moveTo>
                  <a:lnTo>
                    <a:pt x="480" y="2"/>
                  </a:lnTo>
                  <a:lnTo>
                    <a:pt x="498" y="9"/>
                  </a:lnTo>
                  <a:lnTo>
                    <a:pt x="514" y="21"/>
                  </a:lnTo>
                  <a:lnTo>
                    <a:pt x="525" y="38"/>
                  </a:lnTo>
                  <a:lnTo>
                    <a:pt x="534" y="56"/>
                  </a:lnTo>
                  <a:lnTo>
                    <a:pt x="536" y="74"/>
                  </a:lnTo>
                  <a:lnTo>
                    <a:pt x="534" y="94"/>
                  </a:lnTo>
                  <a:lnTo>
                    <a:pt x="525" y="112"/>
                  </a:lnTo>
                  <a:lnTo>
                    <a:pt x="514" y="128"/>
                  </a:lnTo>
                  <a:lnTo>
                    <a:pt x="238" y="404"/>
                  </a:lnTo>
                  <a:lnTo>
                    <a:pt x="222" y="416"/>
                  </a:lnTo>
                  <a:lnTo>
                    <a:pt x="204" y="424"/>
                  </a:lnTo>
                  <a:lnTo>
                    <a:pt x="184" y="426"/>
                  </a:lnTo>
                  <a:lnTo>
                    <a:pt x="165" y="424"/>
                  </a:lnTo>
                  <a:lnTo>
                    <a:pt x="147" y="416"/>
                  </a:lnTo>
                  <a:lnTo>
                    <a:pt x="131" y="404"/>
                  </a:lnTo>
                  <a:lnTo>
                    <a:pt x="22" y="295"/>
                  </a:lnTo>
                  <a:lnTo>
                    <a:pt x="11" y="279"/>
                  </a:lnTo>
                  <a:lnTo>
                    <a:pt x="3" y="262"/>
                  </a:lnTo>
                  <a:lnTo>
                    <a:pt x="0" y="242"/>
                  </a:lnTo>
                  <a:lnTo>
                    <a:pt x="3" y="223"/>
                  </a:lnTo>
                  <a:lnTo>
                    <a:pt x="11" y="204"/>
                  </a:lnTo>
                  <a:lnTo>
                    <a:pt x="22" y="188"/>
                  </a:lnTo>
                  <a:lnTo>
                    <a:pt x="38" y="177"/>
                  </a:lnTo>
                  <a:lnTo>
                    <a:pt x="57" y="169"/>
                  </a:lnTo>
                  <a:lnTo>
                    <a:pt x="76" y="166"/>
                  </a:lnTo>
                  <a:lnTo>
                    <a:pt x="96" y="169"/>
                  </a:lnTo>
                  <a:lnTo>
                    <a:pt x="113" y="177"/>
                  </a:lnTo>
                  <a:lnTo>
                    <a:pt x="129" y="188"/>
                  </a:lnTo>
                  <a:lnTo>
                    <a:pt x="184" y="243"/>
                  </a:lnTo>
                  <a:lnTo>
                    <a:pt x="407" y="21"/>
                  </a:lnTo>
                  <a:lnTo>
                    <a:pt x="423" y="9"/>
                  </a:lnTo>
                  <a:lnTo>
                    <a:pt x="442" y="2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5" name="Freeform 840"/>
            <p:cNvSpPr>
              <a:spLocks/>
            </p:cNvSpPr>
            <p:nvPr/>
          </p:nvSpPr>
          <p:spPr bwMode="auto">
            <a:xfrm>
              <a:off x="1078" y="496"/>
              <a:ext cx="44" cy="38"/>
            </a:xfrm>
            <a:custGeom>
              <a:avLst/>
              <a:gdLst>
                <a:gd name="T0" fmla="*/ 76 w 179"/>
                <a:gd name="T1" fmla="*/ 0 h 151"/>
                <a:gd name="T2" fmla="*/ 103 w 179"/>
                <a:gd name="T3" fmla="*/ 0 h 151"/>
                <a:gd name="T4" fmla="*/ 122 w 179"/>
                <a:gd name="T5" fmla="*/ 2 h 151"/>
                <a:gd name="T6" fmla="*/ 141 w 179"/>
                <a:gd name="T7" fmla="*/ 10 h 151"/>
                <a:gd name="T8" fmla="*/ 156 w 179"/>
                <a:gd name="T9" fmla="*/ 22 h 151"/>
                <a:gd name="T10" fmla="*/ 168 w 179"/>
                <a:gd name="T11" fmla="*/ 38 h 151"/>
                <a:gd name="T12" fmla="*/ 175 w 179"/>
                <a:gd name="T13" fmla="*/ 55 h 151"/>
                <a:gd name="T14" fmla="*/ 179 w 179"/>
                <a:gd name="T15" fmla="*/ 76 h 151"/>
                <a:gd name="T16" fmla="*/ 175 w 179"/>
                <a:gd name="T17" fmla="*/ 95 h 151"/>
                <a:gd name="T18" fmla="*/ 168 w 179"/>
                <a:gd name="T19" fmla="*/ 114 h 151"/>
                <a:gd name="T20" fmla="*/ 156 w 179"/>
                <a:gd name="T21" fmla="*/ 129 h 151"/>
                <a:gd name="T22" fmla="*/ 141 w 179"/>
                <a:gd name="T23" fmla="*/ 140 h 151"/>
                <a:gd name="T24" fmla="*/ 122 w 179"/>
                <a:gd name="T25" fmla="*/ 148 h 151"/>
                <a:gd name="T26" fmla="*/ 103 w 179"/>
                <a:gd name="T27" fmla="*/ 151 h 151"/>
                <a:gd name="T28" fmla="*/ 76 w 179"/>
                <a:gd name="T29" fmla="*/ 151 h 151"/>
                <a:gd name="T30" fmla="*/ 56 w 179"/>
                <a:gd name="T31" fmla="*/ 148 h 151"/>
                <a:gd name="T32" fmla="*/ 38 w 179"/>
                <a:gd name="T33" fmla="*/ 140 h 151"/>
                <a:gd name="T34" fmla="*/ 22 w 179"/>
                <a:gd name="T35" fmla="*/ 129 h 151"/>
                <a:gd name="T36" fmla="*/ 11 w 179"/>
                <a:gd name="T37" fmla="*/ 114 h 151"/>
                <a:gd name="T38" fmla="*/ 3 w 179"/>
                <a:gd name="T39" fmla="*/ 95 h 151"/>
                <a:gd name="T40" fmla="*/ 0 w 179"/>
                <a:gd name="T41" fmla="*/ 76 h 151"/>
                <a:gd name="T42" fmla="*/ 3 w 179"/>
                <a:gd name="T43" fmla="*/ 55 h 151"/>
                <a:gd name="T44" fmla="*/ 11 w 179"/>
                <a:gd name="T45" fmla="*/ 38 h 151"/>
                <a:gd name="T46" fmla="*/ 22 w 179"/>
                <a:gd name="T47" fmla="*/ 22 h 151"/>
                <a:gd name="T48" fmla="*/ 38 w 179"/>
                <a:gd name="T49" fmla="*/ 10 h 151"/>
                <a:gd name="T50" fmla="*/ 56 w 179"/>
                <a:gd name="T51" fmla="*/ 2 h 151"/>
                <a:gd name="T52" fmla="*/ 76 w 179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9" h="151">
                  <a:moveTo>
                    <a:pt x="76" y="0"/>
                  </a:moveTo>
                  <a:lnTo>
                    <a:pt x="103" y="0"/>
                  </a:lnTo>
                  <a:lnTo>
                    <a:pt x="122" y="2"/>
                  </a:lnTo>
                  <a:lnTo>
                    <a:pt x="141" y="10"/>
                  </a:lnTo>
                  <a:lnTo>
                    <a:pt x="156" y="22"/>
                  </a:lnTo>
                  <a:lnTo>
                    <a:pt x="168" y="38"/>
                  </a:lnTo>
                  <a:lnTo>
                    <a:pt x="175" y="55"/>
                  </a:lnTo>
                  <a:lnTo>
                    <a:pt x="179" y="76"/>
                  </a:lnTo>
                  <a:lnTo>
                    <a:pt x="175" y="95"/>
                  </a:lnTo>
                  <a:lnTo>
                    <a:pt x="168" y="114"/>
                  </a:lnTo>
                  <a:lnTo>
                    <a:pt x="156" y="129"/>
                  </a:lnTo>
                  <a:lnTo>
                    <a:pt x="141" y="140"/>
                  </a:lnTo>
                  <a:lnTo>
                    <a:pt x="122" y="148"/>
                  </a:lnTo>
                  <a:lnTo>
                    <a:pt x="103" y="151"/>
                  </a:lnTo>
                  <a:lnTo>
                    <a:pt x="76" y="151"/>
                  </a:lnTo>
                  <a:lnTo>
                    <a:pt x="56" y="148"/>
                  </a:lnTo>
                  <a:lnTo>
                    <a:pt x="38" y="140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5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1" y="38"/>
                  </a:lnTo>
                  <a:lnTo>
                    <a:pt x="22" y="22"/>
                  </a:lnTo>
                  <a:lnTo>
                    <a:pt x="38" y="10"/>
                  </a:lnTo>
                  <a:lnTo>
                    <a:pt x="56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6" name="Freeform 841"/>
            <p:cNvSpPr>
              <a:spLocks/>
            </p:cNvSpPr>
            <p:nvPr/>
          </p:nvSpPr>
          <p:spPr bwMode="auto">
            <a:xfrm>
              <a:off x="806" y="496"/>
              <a:ext cx="249" cy="38"/>
            </a:xfrm>
            <a:custGeom>
              <a:avLst/>
              <a:gdLst>
                <a:gd name="T0" fmla="*/ 75 w 997"/>
                <a:gd name="T1" fmla="*/ 0 h 151"/>
                <a:gd name="T2" fmla="*/ 921 w 997"/>
                <a:gd name="T3" fmla="*/ 0 h 151"/>
                <a:gd name="T4" fmla="*/ 941 w 997"/>
                <a:gd name="T5" fmla="*/ 2 h 151"/>
                <a:gd name="T6" fmla="*/ 960 w 997"/>
                <a:gd name="T7" fmla="*/ 10 h 151"/>
                <a:gd name="T8" fmla="*/ 975 w 997"/>
                <a:gd name="T9" fmla="*/ 22 h 151"/>
                <a:gd name="T10" fmla="*/ 986 w 997"/>
                <a:gd name="T11" fmla="*/ 38 h 151"/>
                <a:gd name="T12" fmla="*/ 994 w 997"/>
                <a:gd name="T13" fmla="*/ 55 h 151"/>
                <a:gd name="T14" fmla="*/ 997 w 997"/>
                <a:gd name="T15" fmla="*/ 76 h 151"/>
                <a:gd name="T16" fmla="*/ 994 w 997"/>
                <a:gd name="T17" fmla="*/ 95 h 151"/>
                <a:gd name="T18" fmla="*/ 986 w 997"/>
                <a:gd name="T19" fmla="*/ 114 h 151"/>
                <a:gd name="T20" fmla="*/ 975 w 997"/>
                <a:gd name="T21" fmla="*/ 129 h 151"/>
                <a:gd name="T22" fmla="*/ 960 w 997"/>
                <a:gd name="T23" fmla="*/ 140 h 151"/>
                <a:gd name="T24" fmla="*/ 941 w 997"/>
                <a:gd name="T25" fmla="*/ 148 h 151"/>
                <a:gd name="T26" fmla="*/ 921 w 997"/>
                <a:gd name="T27" fmla="*/ 151 h 151"/>
                <a:gd name="T28" fmla="*/ 75 w 997"/>
                <a:gd name="T29" fmla="*/ 151 h 151"/>
                <a:gd name="T30" fmla="*/ 55 w 997"/>
                <a:gd name="T31" fmla="*/ 148 h 151"/>
                <a:gd name="T32" fmla="*/ 37 w 997"/>
                <a:gd name="T33" fmla="*/ 140 h 151"/>
                <a:gd name="T34" fmla="*/ 22 w 997"/>
                <a:gd name="T35" fmla="*/ 129 h 151"/>
                <a:gd name="T36" fmla="*/ 11 w 997"/>
                <a:gd name="T37" fmla="*/ 114 h 151"/>
                <a:gd name="T38" fmla="*/ 3 w 997"/>
                <a:gd name="T39" fmla="*/ 95 h 151"/>
                <a:gd name="T40" fmla="*/ 0 w 997"/>
                <a:gd name="T41" fmla="*/ 76 h 151"/>
                <a:gd name="T42" fmla="*/ 3 w 997"/>
                <a:gd name="T43" fmla="*/ 55 h 151"/>
                <a:gd name="T44" fmla="*/ 11 w 997"/>
                <a:gd name="T45" fmla="*/ 38 h 151"/>
                <a:gd name="T46" fmla="*/ 22 w 997"/>
                <a:gd name="T47" fmla="*/ 22 h 151"/>
                <a:gd name="T48" fmla="*/ 37 w 997"/>
                <a:gd name="T49" fmla="*/ 10 h 151"/>
                <a:gd name="T50" fmla="*/ 55 w 997"/>
                <a:gd name="T51" fmla="*/ 2 h 151"/>
                <a:gd name="T52" fmla="*/ 75 w 997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7" h="151">
                  <a:moveTo>
                    <a:pt x="75" y="0"/>
                  </a:moveTo>
                  <a:lnTo>
                    <a:pt x="921" y="0"/>
                  </a:lnTo>
                  <a:lnTo>
                    <a:pt x="941" y="2"/>
                  </a:lnTo>
                  <a:lnTo>
                    <a:pt x="960" y="10"/>
                  </a:lnTo>
                  <a:lnTo>
                    <a:pt x="975" y="22"/>
                  </a:lnTo>
                  <a:lnTo>
                    <a:pt x="986" y="38"/>
                  </a:lnTo>
                  <a:lnTo>
                    <a:pt x="994" y="55"/>
                  </a:lnTo>
                  <a:lnTo>
                    <a:pt x="997" y="76"/>
                  </a:lnTo>
                  <a:lnTo>
                    <a:pt x="994" y="95"/>
                  </a:lnTo>
                  <a:lnTo>
                    <a:pt x="986" y="114"/>
                  </a:lnTo>
                  <a:lnTo>
                    <a:pt x="975" y="129"/>
                  </a:lnTo>
                  <a:lnTo>
                    <a:pt x="960" y="140"/>
                  </a:lnTo>
                  <a:lnTo>
                    <a:pt x="941" y="148"/>
                  </a:lnTo>
                  <a:lnTo>
                    <a:pt x="921" y="151"/>
                  </a:lnTo>
                  <a:lnTo>
                    <a:pt x="75" y="151"/>
                  </a:lnTo>
                  <a:lnTo>
                    <a:pt x="55" y="148"/>
                  </a:lnTo>
                  <a:lnTo>
                    <a:pt x="37" y="140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5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1" y="38"/>
                  </a:lnTo>
                  <a:lnTo>
                    <a:pt x="22" y="22"/>
                  </a:lnTo>
                  <a:lnTo>
                    <a:pt x="37" y="10"/>
                  </a:lnTo>
                  <a:lnTo>
                    <a:pt x="55" y="2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7" name="Freeform 842"/>
            <p:cNvSpPr>
              <a:spLocks/>
            </p:cNvSpPr>
            <p:nvPr/>
          </p:nvSpPr>
          <p:spPr bwMode="auto">
            <a:xfrm>
              <a:off x="637" y="636"/>
              <a:ext cx="133" cy="107"/>
            </a:xfrm>
            <a:custGeom>
              <a:avLst/>
              <a:gdLst>
                <a:gd name="T0" fmla="*/ 460 w 536"/>
                <a:gd name="T1" fmla="*/ 0 h 428"/>
                <a:gd name="T2" fmla="*/ 480 w 536"/>
                <a:gd name="T3" fmla="*/ 3 h 428"/>
                <a:gd name="T4" fmla="*/ 498 w 536"/>
                <a:gd name="T5" fmla="*/ 11 h 428"/>
                <a:gd name="T6" fmla="*/ 514 w 536"/>
                <a:gd name="T7" fmla="*/ 22 h 428"/>
                <a:gd name="T8" fmla="*/ 525 w 536"/>
                <a:gd name="T9" fmla="*/ 38 h 428"/>
                <a:gd name="T10" fmla="*/ 534 w 536"/>
                <a:gd name="T11" fmla="*/ 57 h 428"/>
                <a:gd name="T12" fmla="*/ 536 w 536"/>
                <a:gd name="T13" fmla="*/ 76 h 428"/>
                <a:gd name="T14" fmla="*/ 534 w 536"/>
                <a:gd name="T15" fmla="*/ 96 h 428"/>
                <a:gd name="T16" fmla="*/ 525 w 536"/>
                <a:gd name="T17" fmla="*/ 113 h 428"/>
                <a:gd name="T18" fmla="*/ 514 w 536"/>
                <a:gd name="T19" fmla="*/ 129 h 428"/>
                <a:gd name="T20" fmla="*/ 238 w 536"/>
                <a:gd name="T21" fmla="*/ 405 h 428"/>
                <a:gd name="T22" fmla="*/ 222 w 536"/>
                <a:gd name="T23" fmla="*/ 418 h 428"/>
                <a:gd name="T24" fmla="*/ 204 w 536"/>
                <a:gd name="T25" fmla="*/ 424 h 428"/>
                <a:gd name="T26" fmla="*/ 184 w 536"/>
                <a:gd name="T27" fmla="*/ 428 h 428"/>
                <a:gd name="T28" fmla="*/ 165 w 536"/>
                <a:gd name="T29" fmla="*/ 424 h 428"/>
                <a:gd name="T30" fmla="*/ 147 w 536"/>
                <a:gd name="T31" fmla="*/ 418 h 428"/>
                <a:gd name="T32" fmla="*/ 131 w 536"/>
                <a:gd name="T33" fmla="*/ 405 h 428"/>
                <a:gd name="T34" fmla="*/ 22 w 536"/>
                <a:gd name="T35" fmla="*/ 297 h 428"/>
                <a:gd name="T36" fmla="*/ 11 w 536"/>
                <a:gd name="T37" fmla="*/ 281 h 428"/>
                <a:gd name="T38" fmla="*/ 3 w 536"/>
                <a:gd name="T39" fmla="*/ 262 h 428"/>
                <a:gd name="T40" fmla="*/ 0 w 536"/>
                <a:gd name="T41" fmla="*/ 243 h 428"/>
                <a:gd name="T42" fmla="*/ 3 w 536"/>
                <a:gd name="T43" fmla="*/ 225 h 428"/>
                <a:gd name="T44" fmla="*/ 11 w 536"/>
                <a:gd name="T45" fmla="*/ 206 h 428"/>
                <a:gd name="T46" fmla="*/ 22 w 536"/>
                <a:gd name="T47" fmla="*/ 190 h 428"/>
                <a:gd name="T48" fmla="*/ 38 w 536"/>
                <a:gd name="T49" fmla="*/ 177 h 428"/>
                <a:gd name="T50" fmla="*/ 57 w 536"/>
                <a:gd name="T51" fmla="*/ 171 h 428"/>
                <a:gd name="T52" fmla="*/ 76 w 536"/>
                <a:gd name="T53" fmla="*/ 168 h 428"/>
                <a:gd name="T54" fmla="*/ 96 w 536"/>
                <a:gd name="T55" fmla="*/ 171 h 428"/>
                <a:gd name="T56" fmla="*/ 113 w 536"/>
                <a:gd name="T57" fmla="*/ 177 h 428"/>
                <a:gd name="T58" fmla="*/ 129 w 536"/>
                <a:gd name="T59" fmla="*/ 190 h 428"/>
                <a:gd name="T60" fmla="*/ 184 w 536"/>
                <a:gd name="T61" fmla="*/ 245 h 428"/>
                <a:gd name="T62" fmla="*/ 407 w 536"/>
                <a:gd name="T63" fmla="*/ 22 h 428"/>
                <a:gd name="T64" fmla="*/ 423 w 536"/>
                <a:gd name="T65" fmla="*/ 11 h 428"/>
                <a:gd name="T66" fmla="*/ 442 w 536"/>
                <a:gd name="T67" fmla="*/ 3 h 428"/>
                <a:gd name="T68" fmla="*/ 460 w 536"/>
                <a:gd name="T69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8">
                  <a:moveTo>
                    <a:pt x="460" y="0"/>
                  </a:moveTo>
                  <a:lnTo>
                    <a:pt x="480" y="3"/>
                  </a:lnTo>
                  <a:lnTo>
                    <a:pt x="498" y="11"/>
                  </a:lnTo>
                  <a:lnTo>
                    <a:pt x="514" y="22"/>
                  </a:lnTo>
                  <a:lnTo>
                    <a:pt x="525" y="38"/>
                  </a:lnTo>
                  <a:lnTo>
                    <a:pt x="534" y="57"/>
                  </a:lnTo>
                  <a:lnTo>
                    <a:pt x="536" y="76"/>
                  </a:lnTo>
                  <a:lnTo>
                    <a:pt x="534" y="96"/>
                  </a:lnTo>
                  <a:lnTo>
                    <a:pt x="525" y="113"/>
                  </a:lnTo>
                  <a:lnTo>
                    <a:pt x="514" y="129"/>
                  </a:lnTo>
                  <a:lnTo>
                    <a:pt x="238" y="405"/>
                  </a:lnTo>
                  <a:lnTo>
                    <a:pt x="222" y="418"/>
                  </a:lnTo>
                  <a:lnTo>
                    <a:pt x="204" y="424"/>
                  </a:lnTo>
                  <a:lnTo>
                    <a:pt x="184" y="428"/>
                  </a:lnTo>
                  <a:lnTo>
                    <a:pt x="165" y="424"/>
                  </a:lnTo>
                  <a:lnTo>
                    <a:pt x="147" y="418"/>
                  </a:lnTo>
                  <a:lnTo>
                    <a:pt x="131" y="405"/>
                  </a:lnTo>
                  <a:lnTo>
                    <a:pt x="22" y="297"/>
                  </a:lnTo>
                  <a:lnTo>
                    <a:pt x="11" y="281"/>
                  </a:lnTo>
                  <a:lnTo>
                    <a:pt x="3" y="262"/>
                  </a:lnTo>
                  <a:lnTo>
                    <a:pt x="0" y="243"/>
                  </a:lnTo>
                  <a:lnTo>
                    <a:pt x="3" y="225"/>
                  </a:lnTo>
                  <a:lnTo>
                    <a:pt x="11" y="206"/>
                  </a:lnTo>
                  <a:lnTo>
                    <a:pt x="22" y="190"/>
                  </a:lnTo>
                  <a:lnTo>
                    <a:pt x="38" y="177"/>
                  </a:lnTo>
                  <a:lnTo>
                    <a:pt x="57" y="171"/>
                  </a:lnTo>
                  <a:lnTo>
                    <a:pt x="76" y="168"/>
                  </a:lnTo>
                  <a:lnTo>
                    <a:pt x="96" y="171"/>
                  </a:lnTo>
                  <a:lnTo>
                    <a:pt x="113" y="177"/>
                  </a:lnTo>
                  <a:lnTo>
                    <a:pt x="129" y="190"/>
                  </a:lnTo>
                  <a:lnTo>
                    <a:pt x="184" y="245"/>
                  </a:lnTo>
                  <a:lnTo>
                    <a:pt x="407" y="22"/>
                  </a:lnTo>
                  <a:lnTo>
                    <a:pt x="423" y="11"/>
                  </a:lnTo>
                  <a:lnTo>
                    <a:pt x="442" y="3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8" name="Freeform 843"/>
            <p:cNvSpPr>
              <a:spLocks/>
            </p:cNvSpPr>
            <p:nvPr/>
          </p:nvSpPr>
          <p:spPr bwMode="auto">
            <a:xfrm>
              <a:off x="806" y="679"/>
              <a:ext cx="316" cy="38"/>
            </a:xfrm>
            <a:custGeom>
              <a:avLst/>
              <a:gdLst>
                <a:gd name="T0" fmla="*/ 75 w 1266"/>
                <a:gd name="T1" fmla="*/ 0 h 151"/>
                <a:gd name="T2" fmla="*/ 1190 w 1266"/>
                <a:gd name="T3" fmla="*/ 0 h 151"/>
                <a:gd name="T4" fmla="*/ 1209 w 1266"/>
                <a:gd name="T5" fmla="*/ 3 h 151"/>
                <a:gd name="T6" fmla="*/ 1228 w 1266"/>
                <a:gd name="T7" fmla="*/ 10 h 151"/>
                <a:gd name="T8" fmla="*/ 1243 w 1266"/>
                <a:gd name="T9" fmla="*/ 23 h 151"/>
                <a:gd name="T10" fmla="*/ 1255 w 1266"/>
                <a:gd name="T11" fmla="*/ 38 h 151"/>
                <a:gd name="T12" fmla="*/ 1262 w 1266"/>
                <a:gd name="T13" fmla="*/ 56 h 151"/>
                <a:gd name="T14" fmla="*/ 1266 w 1266"/>
                <a:gd name="T15" fmla="*/ 76 h 151"/>
                <a:gd name="T16" fmla="*/ 1262 w 1266"/>
                <a:gd name="T17" fmla="*/ 96 h 151"/>
                <a:gd name="T18" fmla="*/ 1255 w 1266"/>
                <a:gd name="T19" fmla="*/ 114 h 151"/>
                <a:gd name="T20" fmla="*/ 1243 w 1266"/>
                <a:gd name="T21" fmla="*/ 130 h 151"/>
                <a:gd name="T22" fmla="*/ 1228 w 1266"/>
                <a:gd name="T23" fmla="*/ 141 h 151"/>
                <a:gd name="T24" fmla="*/ 1209 w 1266"/>
                <a:gd name="T25" fmla="*/ 149 h 151"/>
                <a:gd name="T26" fmla="*/ 1190 w 1266"/>
                <a:gd name="T27" fmla="*/ 151 h 151"/>
                <a:gd name="T28" fmla="*/ 75 w 1266"/>
                <a:gd name="T29" fmla="*/ 151 h 151"/>
                <a:gd name="T30" fmla="*/ 55 w 1266"/>
                <a:gd name="T31" fmla="*/ 149 h 151"/>
                <a:gd name="T32" fmla="*/ 37 w 1266"/>
                <a:gd name="T33" fmla="*/ 141 h 151"/>
                <a:gd name="T34" fmla="*/ 22 w 1266"/>
                <a:gd name="T35" fmla="*/ 130 h 151"/>
                <a:gd name="T36" fmla="*/ 11 w 1266"/>
                <a:gd name="T37" fmla="*/ 114 h 151"/>
                <a:gd name="T38" fmla="*/ 3 w 1266"/>
                <a:gd name="T39" fmla="*/ 96 h 151"/>
                <a:gd name="T40" fmla="*/ 0 w 1266"/>
                <a:gd name="T41" fmla="*/ 76 h 151"/>
                <a:gd name="T42" fmla="*/ 3 w 1266"/>
                <a:gd name="T43" fmla="*/ 56 h 151"/>
                <a:gd name="T44" fmla="*/ 11 w 1266"/>
                <a:gd name="T45" fmla="*/ 38 h 151"/>
                <a:gd name="T46" fmla="*/ 22 w 1266"/>
                <a:gd name="T47" fmla="*/ 23 h 151"/>
                <a:gd name="T48" fmla="*/ 37 w 1266"/>
                <a:gd name="T49" fmla="*/ 10 h 151"/>
                <a:gd name="T50" fmla="*/ 55 w 1266"/>
                <a:gd name="T51" fmla="*/ 3 h 151"/>
                <a:gd name="T52" fmla="*/ 75 w 1266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6" h="151">
                  <a:moveTo>
                    <a:pt x="75" y="0"/>
                  </a:moveTo>
                  <a:lnTo>
                    <a:pt x="1190" y="0"/>
                  </a:lnTo>
                  <a:lnTo>
                    <a:pt x="1209" y="3"/>
                  </a:lnTo>
                  <a:lnTo>
                    <a:pt x="1228" y="10"/>
                  </a:lnTo>
                  <a:lnTo>
                    <a:pt x="1243" y="23"/>
                  </a:lnTo>
                  <a:lnTo>
                    <a:pt x="1255" y="38"/>
                  </a:lnTo>
                  <a:lnTo>
                    <a:pt x="1262" y="56"/>
                  </a:lnTo>
                  <a:lnTo>
                    <a:pt x="1266" y="76"/>
                  </a:lnTo>
                  <a:lnTo>
                    <a:pt x="1262" y="96"/>
                  </a:lnTo>
                  <a:lnTo>
                    <a:pt x="1255" y="114"/>
                  </a:lnTo>
                  <a:lnTo>
                    <a:pt x="1243" y="130"/>
                  </a:lnTo>
                  <a:lnTo>
                    <a:pt x="1228" y="141"/>
                  </a:lnTo>
                  <a:lnTo>
                    <a:pt x="1209" y="149"/>
                  </a:lnTo>
                  <a:lnTo>
                    <a:pt x="1190" y="151"/>
                  </a:lnTo>
                  <a:lnTo>
                    <a:pt x="75" y="151"/>
                  </a:lnTo>
                  <a:lnTo>
                    <a:pt x="55" y="149"/>
                  </a:lnTo>
                  <a:lnTo>
                    <a:pt x="37" y="141"/>
                  </a:lnTo>
                  <a:lnTo>
                    <a:pt x="22" y="130"/>
                  </a:lnTo>
                  <a:lnTo>
                    <a:pt x="11" y="114"/>
                  </a:lnTo>
                  <a:lnTo>
                    <a:pt x="3" y="96"/>
                  </a:lnTo>
                  <a:lnTo>
                    <a:pt x="0" y="76"/>
                  </a:lnTo>
                  <a:lnTo>
                    <a:pt x="3" y="56"/>
                  </a:lnTo>
                  <a:lnTo>
                    <a:pt x="11" y="38"/>
                  </a:lnTo>
                  <a:lnTo>
                    <a:pt x="22" y="23"/>
                  </a:lnTo>
                  <a:lnTo>
                    <a:pt x="37" y="10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9" name="Freeform 844"/>
            <p:cNvSpPr>
              <a:spLocks/>
            </p:cNvSpPr>
            <p:nvPr/>
          </p:nvSpPr>
          <p:spPr bwMode="auto">
            <a:xfrm>
              <a:off x="637" y="818"/>
              <a:ext cx="133" cy="107"/>
            </a:xfrm>
            <a:custGeom>
              <a:avLst/>
              <a:gdLst>
                <a:gd name="T0" fmla="*/ 460 w 536"/>
                <a:gd name="T1" fmla="*/ 0 h 427"/>
                <a:gd name="T2" fmla="*/ 480 w 536"/>
                <a:gd name="T3" fmla="*/ 3 h 427"/>
                <a:gd name="T4" fmla="*/ 498 w 536"/>
                <a:gd name="T5" fmla="*/ 10 h 427"/>
                <a:gd name="T6" fmla="*/ 514 w 536"/>
                <a:gd name="T7" fmla="*/ 23 h 427"/>
                <a:gd name="T8" fmla="*/ 525 w 536"/>
                <a:gd name="T9" fmla="*/ 39 h 427"/>
                <a:gd name="T10" fmla="*/ 534 w 536"/>
                <a:gd name="T11" fmla="*/ 57 h 427"/>
                <a:gd name="T12" fmla="*/ 536 w 536"/>
                <a:gd name="T13" fmla="*/ 76 h 427"/>
                <a:gd name="T14" fmla="*/ 534 w 536"/>
                <a:gd name="T15" fmla="*/ 95 h 427"/>
                <a:gd name="T16" fmla="*/ 525 w 536"/>
                <a:gd name="T17" fmla="*/ 114 h 427"/>
                <a:gd name="T18" fmla="*/ 514 w 536"/>
                <a:gd name="T19" fmla="*/ 130 h 427"/>
                <a:gd name="T20" fmla="*/ 238 w 536"/>
                <a:gd name="T21" fmla="*/ 406 h 427"/>
                <a:gd name="T22" fmla="*/ 222 w 536"/>
                <a:gd name="T23" fmla="*/ 417 h 427"/>
                <a:gd name="T24" fmla="*/ 204 w 536"/>
                <a:gd name="T25" fmla="*/ 425 h 427"/>
                <a:gd name="T26" fmla="*/ 184 w 536"/>
                <a:gd name="T27" fmla="*/ 427 h 427"/>
                <a:gd name="T28" fmla="*/ 165 w 536"/>
                <a:gd name="T29" fmla="*/ 425 h 427"/>
                <a:gd name="T30" fmla="*/ 147 w 536"/>
                <a:gd name="T31" fmla="*/ 417 h 427"/>
                <a:gd name="T32" fmla="*/ 131 w 536"/>
                <a:gd name="T33" fmla="*/ 406 h 427"/>
                <a:gd name="T34" fmla="*/ 22 w 536"/>
                <a:gd name="T35" fmla="*/ 296 h 427"/>
                <a:gd name="T36" fmla="*/ 11 w 536"/>
                <a:gd name="T37" fmla="*/ 280 h 427"/>
                <a:gd name="T38" fmla="*/ 3 w 536"/>
                <a:gd name="T39" fmla="*/ 262 h 427"/>
                <a:gd name="T40" fmla="*/ 0 w 536"/>
                <a:gd name="T41" fmla="*/ 244 h 427"/>
                <a:gd name="T42" fmla="*/ 3 w 536"/>
                <a:gd name="T43" fmla="*/ 224 h 427"/>
                <a:gd name="T44" fmla="*/ 11 w 536"/>
                <a:gd name="T45" fmla="*/ 206 h 427"/>
                <a:gd name="T46" fmla="*/ 22 w 536"/>
                <a:gd name="T47" fmla="*/ 190 h 427"/>
                <a:gd name="T48" fmla="*/ 38 w 536"/>
                <a:gd name="T49" fmla="*/ 177 h 427"/>
                <a:gd name="T50" fmla="*/ 57 w 536"/>
                <a:gd name="T51" fmla="*/ 170 h 427"/>
                <a:gd name="T52" fmla="*/ 76 w 536"/>
                <a:gd name="T53" fmla="*/ 168 h 427"/>
                <a:gd name="T54" fmla="*/ 96 w 536"/>
                <a:gd name="T55" fmla="*/ 170 h 427"/>
                <a:gd name="T56" fmla="*/ 113 w 536"/>
                <a:gd name="T57" fmla="*/ 177 h 427"/>
                <a:gd name="T58" fmla="*/ 129 w 536"/>
                <a:gd name="T59" fmla="*/ 190 h 427"/>
                <a:gd name="T60" fmla="*/ 184 w 536"/>
                <a:gd name="T61" fmla="*/ 245 h 427"/>
                <a:gd name="T62" fmla="*/ 407 w 536"/>
                <a:gd name="T63" fmla="*/ 23 h 427"/>
                <a:gd name="T64" fmla="*/ 423 w 536"/>
                <a:gd name="T65" fmla="*/ 10 h 427"/>
                <a:gd name="T66" fmla="*/ 442 w 536"/>
                <a:gd name="T67" fmla="*/ 3 h 427"/>
                <a:gd name="T68" fmla="*/ 460 w 536"/>
                <a:gd name="T69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7">
                  <a:moveTo>
                    <a:pt x="460" y="0"/>
                  </a:moveTo>
                  <a:lnTo>
                    <a:pt x="480" y="3"/>
                  </a:lnTo>
                  <a:lnTo>
                    <a:pt x="498" y="10"/>
                  </a:lnTo>
                  <a:lnTo>
                    <a:pt x="514" y="23"/>
                  </a:lnTo>
                  <a:lnTo>
                    <a:pt x="525" y="39"/>
                  </a:lnTo>
                  <a:lnTo>
                    <a:pt x="534" y="57"/>
                  </a:lnTo>
                  <a:lnTo>
                    <a:pt x="536" y="76"/>
                  </a:lnTo>
                  <a:lnTo>
                    <a:pt x="534" y="95"/>
                  </a:lnTo>
                  <a:lnTo>
                    <a:pt x="525" y="114"/>
                  </a:lnTo>
                  <a:lnTo>
                    <a:pt x="514" y="130"/>
                  </a:lnTo>
                  <a:lnTo>
                    <a:pt x="238" y="406"/>
                  </a:lnTo>
                  <a:lnTo>
                    <a:pt x="222" y="417"/>
                  </a:lnTo>
                  <a:lnTo>
                    <a:pt x="204" y="425"/>
                  </a:lnTo>
                  <a:lnTo>
                    <a:pt x="184" y="427"/>
                  </a:lnTo>
                  <a:lnTo>
                    <a:pt x="165" y="425"/>
                  </a:lnTo>
                  <a:lnTo>
                    <a:pt x="147" y="417"/>
                  </a:lnTo>
                  <a:lnTo>
                    <a:pt x="131" y="406"/>
                  </a:lnTo>
                  <a:lnTo>
                    <a:pt x="22" y="296"/>
                  </a:lnTo>
                  <a:lnTo>
                    <a:pt x="11" y="280"/>
                  </a:lnTo>
                  <a:lnTo>
                    <a:pt x="3" y="262"/>
                  </a:lnTo>
                  <a:lnTo>
                    <a:pt x="0" y="244"/>
                  </a:lnTo>
                  <a:lnTo>
                    <a:pt x="3" y="224"/>
                  </a:lnTo>
                  <a:lnTo>
                    <a:pt x="11" y="206"/>
                  </a:lnTo>
                  <a:lnTo>
                    <a:pt x="22" y="190"/>
                  </a:lnTo>
                  <a:lnTo>
                    <a:pt x="38" y="177"/>
                  </a:lnTo>
                  <a:lnTo>
                    <a:pt x="57" y="170"/>
                  </a:lnTo>
                  <a:lnTo>
                    <a:pt x="76" y="168"/>
                  </a:lnTo>
                  <a:lnTo>
                    <a:pt x="96" y="170"/>
                  </a:lnTo>
                  <a:lnTo>
                    <a:pt x="113" y="177"/>
                  </a:lnTo>
                  <a:lnTo>
                    <a:pt x="129" y="190"/>
                  </a:lnTo>
                  <a:lnTo>
                    <a:pt x="184" y="245"/>
                  </a:lnTo>
                  <a:lnTo>
                    <a:pt x="407" y="23"/>
                  </a:lnTo>
                  <a:lnTo>
                    <a:pt x="423" y="10"/>
                  </a:lnTo>
                  <a:lnTo>
                    <a:pt x="442" y="3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0" name="Freeform 845"/>
            <p:cNvSpPr>
              <a:spLocks/>
            </p:cNvSpPr>
            <p:nvPr/>
          </p:nvSpPr>
          <p:spPr bwMode="auto">
            <a:xfrm>
              <a:off x="806" y="862"/>
              <a:ext cx="316" cy="37"/>
            </a:xfrm>
            <a:custGeom>
              <a:avLst/>
              <a:gdLst>
                <a:gd name="T0" fmla="*/ 75 w 1266"/>
                <a:gd name="T1" fmla="*/ 0 h 151"/>
                <a:gd name="T2" fmla="*/ 1190 w 1266"/>
                <a:gd name="T3" fmla="*/ 0 h 151"/>
                <a:gd name="T4" fmla="*/ 1209 w 1266"/>
                <a:gd name="T5" fmla="*/ 3 h 151"/>
                <a:gd name="T6" fmla="*/ 1228 w 1266"/>
                <a:gd name="T7" fmla="*/ 11 h 151"/>
                <a:gd name="T8" fmla="*/ 1243 w 1266"/>
                <a:gd name="T9" fmla="*/ 22 h 151"/>
                <a:gd name="T10" fmla="*/ 1255 w 1266"/>
                <a:gd name="T11" fmla="*/ 37 h 151"/>
                <a:gd name="T12" fmla="*/ 1262 w 1266"/>
                <a:gd name="T13" fmla="*/ 56 h 151"/>
                <a:gd name="T14" fmla="*/ 1266 w 1266"/>
                <a:gd name="T15" fmla="*/ 75 h 151"/>
                <a:gd name="T16" fmla="*/ 1262 w 1266"/>
                <a:gd name="T17" fmla="*/ 96 h 151"/>
                <a:gd name="T18" fmla="*/ 1255 w 1266"/>
                <a:gd name="T19" fmla="*/ 114 h 151"/>
                <a:gd name="T20" fmla="*/ 1243 w 1266"/>
                <a:gd name="T21" fmla="*/ 129 h 151"/>
                <a:gd name="T22" fmla="*/ 1228 w 1266"/>
                <a:gd name="T23" fmla="*/ 141 h 151"/>
                <a:gd name="T24" fmla="*/ 1209 w 1266"/>
                <a:gd name="T25" fmla="*/ 149 h 151"/>
                <a:gd name="T26" fmla="*/ 1190 w 1266"/>
                <a:gd name="T27" fmla="*/ 151 h 151"/>
                <a:gd name="T28" fmla="*/ 75 w 1266"/>
                <a:gd name="T29" fmla="*/ 151 h 151"/>
                <a:gd name="T30" fmla="*/ 55 w 1266"/>
                <a:gd name="T31" fmla="*/ 149 h 151"/>
                <a:gd name="T32" fmla="*/ 37 w 1266"/>
                <a:gd name="T33" fmla="*/ 141 h 151"/>
                <a:gd name="T34" fmla="*/ 22 w 1266"/>
                <a:gd name="T35" fmla="*/ 129 h 151"/>
                <a:gd name="T36" fmla="*/ 11 w 1266"/>
                <a:gd name="T37" fmla="*/ 114 h 151"/>
                <a:gd name="T38" fmla="*/ 3 w 1266"/>
                <a:gd name="T39" fmla="*/ 96 h 151"/>
                <a:gd name="T40" fmla="*/ 0 w 1266"/>
                <a:gd name="T41" fmla="*/ 75 h 151"/>
                <a:gd name="T42" fmla="*/ 3 w 1266"/>
                <a:gd name="T43" fmla="*/ 56 h 151"/>
                <a:gd name="T44" fmla="*/ 11 w 1266"/>
                <a:gd name="T45" fmla="*/ 37 h 151"/>
                <a:gd name="T46" fmla="*/ 22 w 1266"/>
                <a:gd name="T47" fmla="*/ 22 h 151"/>
                <a:gd name="T48" fmla="*/ 37 w 1266"/>
                <a:gd name="T49" fmla="*/ 11 h 151"/>
                <a:gd name="T50" fmla="*/ 55 w 1266"/>
                <a:gd name="T51" fmla="*/ 3 h 151"/>
                <a:gd name="T52" fmla="*/ 75 w 1266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6" h="151">
                  <a:moveTo>
                    <a:pt x="75" y="0"/>
                  </a:moveTo>
                  <a:lnTo>
                    <a:pt x="1190" y="0"/>
                  </a:lnTo>
                  <a:lnTo>
                    <a:pt x="1209" y="3"/>
                  </a:lnTo>
                  <a:lnTo>
                    <a:pt x="1228" y="11"/>
                  </a:lnTo>
                  <a:lnTo>
                    <a:pt x="1243" y="22"/>
                  </a:lnTo>
                  <a:lnTo>
                    <a:pt x="1255" y="37"/>
                  </a:lnTo>
                  <a:lnTo>
                    <a:pt x="1262" y="56"/>
                  </a:lnTo>
                  <a:lnTo>
                    <a:pt x="1266" y="75"/>
                  </a:lnTo>
                  <a:lnTo>
                    <a:pt x="1262" y="96"/>
                  </a:lnTo>
                  <a:lnTo>
                    <a:pt x="1255" y="114"/>
                  </a:lnTo>
                  <a:lnTo>
                    <a:pt x="1243" y="129"/>
                  </a:lnTo>
                  <a:lnTo>
                    <a:pt x="1228" y="141"/>
                  </a:lnTo>
                  <a:lnTo>
                    <a:pt x="1209" y="149"/>
                  </a:lnTo>
                  <a:lnTo>
                    <a:pt x="1190" y="151"/>
                  </a:lnTo>
                  <a:lnTo>
                    <a:pt x="75" y="151"/>
                  </a:lnTo>
                  <a:lnTo>
                    <a:pt x="55" y="149"/>
                  </a:lnTo>
                  <a:lnTo>
                    <a:pt x="37" y="141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6"/>
                  </a:lnTo>
                  <a:lnTo>
                    <a:pt x="0" y="75"/>
                  </a:lnTo>
                  <a:lnTo>
                    <a:pt x="3" y="56"/>
                  </a:lnTo>
                  <a:lnTo>
                    <a:pt x="11" y="37"/>
                  </a:lnTo>
                  <a:lnTo>
                    <a:pt x="22" y="22"/>
                  </a:lnTo>
                  <a:lnTo>
                    <a:pt x="37" y="11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</p:grpSp>
      <p:grpSp>
        <p:nvGrpSpPr>
          <p:cNvPr id="92" name="Group 836"/>
          <p:cNvGrpSpPr>
            <a:grpSpLocks noChangeAspect="1"/>
          </p:cNvGrpSpPr>
          <p:nvPr/>
        </p:nvGrpSpPr>
        <p:grpSpPr bwMode="auto">
          <a:xfrm>
            <a:off x="614581" y="3802053"/>
            <a:ext cx="184179" cy="254150"/>
            <a:chOff x="536" y="300"/>
            <a:chExt cx="687" cy="94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02" name="Freeform 838"/>
            <p:cNvSpPr>
              <a:spLocks noEditPoints="1"/>
            </p:cNvSpPr>
            <p:nvPr/>
          </p:nvSpPr>
          <p:spPr bwMode="auto">
            <a:xfrm>
              <a:off x="536" y="300"/>
              <a:ext cx="687" cy="948"/>
            </a:xfrm>
            <a:custGeom>
              <a:avLst/>
              <a:gdLst>
                <a:gd name="T0" fmla="*/ 2126 w 2748"/>
                <a:gd name="T1" fmla="*/ 3169 h 3792"/>
                <a:gd name="T2" fmla="*/ 2126 w 2748"/>
                <a:gd name="T3" fmla="*/ 3535 h 3792"/>
                <a:gd name="T4" fmla="*/ 2490 w 2748"/>
                <a:gd name="T5" fmla="*/ 3169 h 3792"/>
                <a:gd name="T6" fmla="*/ 2126 w 2748"/>
                <a:gd name="T7" fmla="*/ 3169 h 3792"/>
                <a:gd name="T8" fmla="*/ 152 w 2748"/>
                <a:gd name="T9" fmla="*/ 151 h 3792"/>
                <a:gd name="T10" fmla="*/ 152 w 2748"/>
                <a:gd name="T11" fmla="*/ 3641 h 3792"/>
                <a:gd name="T12" fmla="*/ 1974 w 2748"/>
                <a:gd name="T13" fmla="*/ 3641 h 3792"/>
                <a:gd name="T14" fmla="*/ 1974 w 2748"/>
                <a:gd name="T15" fmla="*/ 3093 h 3792"/>
                <a:gd name="T16" fmla="*/ 1977 w 2748"/>
                <a:gd name="T17" fmla="*/ 3074 h 3792"/>
                <a:gd name="T18" fmla="*/ 1985 w 2748"/>
                <a:gd name="T19" fmla="*/ 3057 h 3792"/>
                <a:gd name="T20" fmla="*/ 1996 w 2748"/>
                <a:gd name="T21" fmla="*/ 3040 h 3792"/>
                <a:gd name="T22" fmla="*/ 2012 w 2748"/>
                <a:gd name="T23" fmla="*/ 3028 h 3792"/>
                <a:gd name="T24" fmla="*/ 2031 w 2748"/>
                <a:gd name="T25" fmla="*/ 3021 h 3792"/>
                <a:gd name="T26" fmla="*/ 2050 w 2748"/>
                <a:gd name="T27" fmla="*/ 3019 h 3792"/>
                <a:gd name="T28" fmla="*/ 2050 w 2748"/>
                <a:gd name="T29" fmla="*/ 3019 h 3792"/>
                <a:gd name="T30" fmla="*/ 2597 w 2748"/>
                <a:gd name="T31" fmla="*/ 3019 h 3792"/>
                <a:gd name="T32" fmla="*/ 2597 w 2748"/>
                <a:gd name="T33" fmla="*/ 151 h 3792"/>
                <a:gd name="T34" fmla="*/ 152 w 2748"/>
                <a:gd name="T35" fmla="*/ 151 h 3792"/>
                <a:gd name="T36" fmla="*/ 76 w 2748"/>
                <a:gd name="T37" fmla="*/ 0 h 3792"/>
                <a:gd name="T38" fmla="*/ 2673 w 2748"/>
                <a:gd name="T39" fmla="*/ 0 h 3792"/>
                <a:gd name="T40" fmla="*/ 2693 w 2748"/>
                <a:gd name="T41" fmla="*/ 2 h 3792"/>
                <a:gd name="T42" fmla="*/ 2711 w 2748"/>
                <a:gd name="T43" fmla="*/ 10 h 3792"/>
                <a:gd name="T44" fmla="*/ 2726 w 2748"/>
                <a:gd name="T45" fmla="*/ 22 h 3792"/>
                <a:gd name="T46" fmla="*/ 2738 w 2748"/>
                <a:gd name="T47" fmla="*/ 38 h 3792"/>
                <a:gd name="T48" fmla="*/ 2746 w 2748"/>
                <a:gd name="T49" fmla="*/ 55 h 3792"/>
                <a:gd name="T50" fmla="*/ 2748 w 2748"/>
                <a:gd name="T51" fmla="*/ 76 h 3792"/>
                <a:gd name="T52" fmla="*/ 2748 w 2748"/>
                <a:gd name="T53" fmla="*/ 3095 h 3792"/>
                <a:gd name="T54" fmla="*/ 2746 w 2748"/>
                <a:gd name="T55" fmla="*/ 3114 h 3792"/>
                <a:gd name="T56" fmla="*/ 2739 w 2748"/>
                <a:gd name="T57" fmla="*/ 3132 h 3792"/>
                <a:gd name="T58" fmla="*/ 2726 w 2748"/>
                <a:gd name="T59" fmla="*/ 3147 h 3792"/>
                <a:gd name="T60" fmla="*/ 2104 w 2748"/>
                <a:gd name="T61" fmla="*/ 3770 h 3792"/>
                <a:gd name="T62" fmla="*/ 2088 w 2748"/>
                <a:gd name="T63" fmla="*/ 3782 h 3792"/>
                <a:gd name="T64" fmla="*/ 2070 w 2748"/>
                <a:gd name="T65" fmla="*/ 3790 h 3792"/>
                <a:gd name="T66" fmla="*/ 2050 w 2748"/>
                <a:gd name="T67" fmla="*/ 3792 h 3792"/>
                <a:gd name="T68" fmla="*/ 76 w 2748"/>
                <a:gd name="T69" fmla="*/ 3792 h 3792"/>
                <a:gd name="T70" fmla="*/ 56 w 2748"/>
                <a:gd name="T71" fmla="*/ 3790 h 3792"/>
                <a:gd name="T72" fmla="*/ 38 w 2748"/>
                <a:gd name="T73" fmla="*/ 3782 h 3792"/>
                <a:gd name="T74" fmla="*/ 23 w 2748"/>
                <a:gd name="T75" fmla="*/ 3770 h 3792"/>
                <a:gd name="T76" fmla="*/ 10 w 2748"/>
                <a:gd name="T77" fmla="*/ 3754 h 3792"/>
                <a:gd name="T78" fmla="*/ 3 w 2748"/>
                <a:gd name="T79" fmla="*/ 3737 h 3792"/>
                <a:gd name="T80" fmla="*/ 0 w 2748"/>
                <a:gd name="T81" fmla="*/ 3716 h 3792"/>
                <a:gd name="T82" fmla="*/ 0 w 2748"/>
                <a:gd name="T83" fmla="*/ 76 h 3792"/>
                <a:gd name="T84" fmla="*/ 3 w 2748"/>
                <a:gd name="T85" fmla="*/ 55 h 3792"/>
                <a:gd name="T86" fmla="*/ 10 w 2748"/>
                <a:gd name="T87" fmla="*/ 38 h 3792"/>
                <a:gd name="T88" fmla="*/ 23 w 2748"/>
                <a:gd name="T89" fmla="*/ 22 h 3792"/>
                <a:gd name="T90" fmla="*/ 38 w 2748"/>
                <a:gd name="T91" fmla="*/ 10 h 3792"/>
                <a:gd name="T92" fmla="*/ 56 w 2748"/>
                <a:gd name="T93" fmla="*/ 2 h 3792"/>
                <a:gd name="T94" fmla="*/ 76 w 2748"/>
                <a:gd name="T95" fmla="*/ 0 h 3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48" h="3792">
                  <a:moveTo>
                    <a:pt x="2126" y="3169"/>
                  </a:moveTo>
                  <a:lnTo>
                    <a:pt x="2126" y="3535"/>
                  </a:lnTo>
                  <a:lnTo>
                    <a:pt x="2490" y="3169"/>
                  </a:lnTo>
                  <a:lnTo>
                    <a:pt x="2126" y="3169"/>
                  </a:lnTo>
                  <a:close/>
                  <a:moveTo>
                    <a:pt x="152" y="151"/>
                  </a:moveTo>
                  <a:lnTo>
                    <a:pt x="152" y="3641"/>
                  </a:lnTo>
                  <a:lnTo>
                    <a:pt x="1974" y="3641"/>
                  </a:lnTo>
                  <a:lnTo>
                    <a:pt x="1974" y="3093"/>
                  </a:lnTo>
                  <a:lnTo>
                    <a:pt x="1977" y="3074"/>
                  </a:lnTo>
                  <a:lnTo>
                    <a:pt x="1985" y="3057"/>
                  </a:lnTo>
                  <a:lnTo>
                    <a:pt x="1996" y="3040"/>
                  </a:lnTo>
                  <a:lnTo>
                    <a:pt x="2012" y="3028"/>
                  </a:lnTo>
                  <a:lnTo>
                    <a:pt x="2031" y="3021"/>
                  </a:lnTo>
                  <a:lnTo>
                    <a:pt x="2050" y="3019"/>
                  </a:lnTo>
                  <a:lnTo>
                    <a:pt x="2050" y="3019"/>
                  </a:lnTo>
                  <a:lnTo>
                    <a:pt x="2597" y="3019"/>
                  </a:lnTo>
                  <a:lnTo>
                    <a:pt x="2597" y="151"/>
                  </a:lnTo>
                  <a:lnTo>
                    <a:pt x="152" y="151"/>
                  </a:lnTo>
                  <a:close/>
                  <a:moveTo>
                    <a:pt x="76" y="0"/>
                  </a:moveTo>
                  <a:lnTo>
                    <a:pt x="2673" y="0"/>
                  </a:lnTo>
                  <a:lnTo>
                    <a:pt x="2693" y="2"/>
                  </a:lnTo>
                  <a:lnTo>
                    <a:pt x="2711" y="10"/>
                  </a:lnTo>
                  <a:lnTo>
                    <a:pt x="2726" y="22"/>
                  </a:lnTo>
                  <a:lnTo>
                    <a:pt x="2738" y="38"/>
                  </a:lnTo>
                  <a:lnTo>
                    <a:pt x="2746" y="55"/>
                  </a:lnTo>
                  <a:lnTo>
                    <a:pt x="2748" y="76"/>
                  </a:lnTo>
                  <a:lnTo>
                    <a:pt x="2748" y="3095"/>
                  </a:lnTo>
                  <a:lnTo>
                    <a:pt x="2746" y="3114"/>
                  </a:lnTo>
                  <a:lnTo>
                    <a:pt x="2739" y="3132"/>
                  </a:lnTo>
                  <a:lnTo>
                    <a:pt x="2726" y="3147"/>
                  </a:lnTo>
                  <a:lnTo>
                    <a:pt x="2104" y="3770"/>
                  </a:lnTo>
                  <a:lnTo>
                    <a:pt x="2088" y="3782"/>
                  </a:lnTo>
                  <a:lnTo>
                    <a:pt x="2070" y="3790"/>
                  </a:lnTo>
                  <a:lnTo>
                    <a:pt x="2050" y="3792"/>
                  </a:lnTo>
                  <a:lnTo>
                    <a:pt x="76" y="3792"/>
                  </a:lnTo>
                  <a:lnTo>
                    <a:pt x="56" y="3790"/>
                  </a:lnTo>
                  <a:lnTo>
                    <a:pt x="38" y="3782"/>
                  </a:lnTo>
                  <a:lnTo>
                    <a:pt x="23" y="3770"/>
                  </a:lnTo>
                  <a:lnTo>
                    <a:pt x="10" y="3754"/>
                  </a:lnTo>
                  <a:lnTo>
                    <a:pt x="3" y="3737"/>
                  </a:lnTo>
                  <a:lnTo>
                    <a:pt x="0" y="3716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0" y="38"/>
                  </a:lnTo>
                  <a:lnTo>
                    <a:pt x="23" y="22"/>
                  </a:lnTo>
                  <a:lnTo>
                    <a:pt x="38" y="10"/>
                  </a:lnTo>
                  <a:lnTo>
                    <a:pt x="56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3" name="Freeform 839"/>
            <p:cNvSpPr>
              <a:spLocks/>
            </p:cNvSpPr>
            <p:nvPr/>
          </p:nvSpPr>
          <p:spPr bwMode="auto">
            <a:xfrm>
              <a:off x="637" y="453"/>
              <a:ext cx="133" cy="107"/>
            </a:xfrm>
            <a:custGeom>
              <a:avLst/>
              <a:gdLst>
                <a:gd name="T0" fmla="*/ 460 w 536"/>
                <a:gd name="T1" fmla="*/ 0 h 426"/>
                <a:gd name="T2" fmla="*/ 480 w 536"/>
                <a:gd name="T3" fmla="*/ 2 h 426"/>
                <a:gd name="T4" fmla="*/ 498 w 536"/>
                <a:gd name="T5" fmla="*/ 9 h 426"/>
                <a:gd name="T6" fmla="*/ 514 w 536"/>
                <a:gd name="T7" fmla="*/ 21 h 426"/>
                <a:gd name="T8" fmla="*/ 525 w 536"/>
                <a:gd name="T9" fmla="*/ 38 h 426"/>
                <a:gd name="T10" fmla="*/ 534 w 536"/>
                <a:gd name="T11" fmla="*/ 56 h 426"/>
                <a:gd name="T12" fmla="*/ 536 w 536"/>
                <a:gd name="T13" fmla="*/ 74 h 426"/>
                <a:gd name="T14" fmla="*/ 534 w 536"/>
                <a:gd name="T15" fmla="*/ 94 h 426"/>
                <a:gd name="T16" fmla="*/ 525 w 536"/>
                <a:gd name="T17" fmla="*/ 112 h 426"/>
                <a:gd name="T18" fmla="*/ 514 w 536"/>
                <a:gd name="T19" fmla="*/ 128 h 426"/>
                <a:gd name="T20" fmla="*/ 238 w 536"/>
                <a:gd name="T21" fmla="*/ 404 h 426"/>
                <a:gd name="T22" fmla="*/ 222 w 536"/>
                <a:gd name="T23" fmla="*/ 416 h 426"/>
                <a:gd name="T24" fmla="*/ 204 w 536"/>
                <a:gd name="T25" fmla="*/ 424 h 426"/>
                <a:gd name="T26" fmla="*/ 184 w 536"/>
                <a:gd name="T27" fmla="*/ 426 h 426"/>
                <a:gd name="T28" fmla="*/ 165 w 536"/>
                <a:gd name="T29" fmla="*/ 424 h 426"/>
                <a:gd name="T30" fmla="*/ 147 w 536"/>
                <a:gd name="T31" fmla="*/ 416 h 426"/>
                <a:gd name="T32" fmla="*/ 131 w 536"/>
                <a:gd name="T33" fmla="*/ 404 h 426"/>
                <a:gd name="T34" fmla="*/ 22 w 536"/>
                <a:gd name="T35" fmla="*/ 295 h 426"/>
                <a:gd name="T36" fmla="*/ 11 w 536"/>
                <a:gd name="T37" fmla="*/ 279 h 426"/>
                <a:gd name="T38" fmla="*/ 3 w 536"/>
                <a:gd name="T39" fmla="*/ 262 h 426"/>
                <a:gd name="T40" fmla="*/ 0 w 536"/>
                <a:gd name="T41" fmla="*/ 242 h 426"/>
                <a:gd name="T42" fmla="*/ 3 w 536"/>
                <a:gd name="T43" fmla="*/ 223 h 426"/>
                <a:gd name="T44" fmla="*/ 11 w 536"/>
                <a:gd name="T45" fmla="*/ 204 h 426"/>
                <a:gd name="T46" fmla="*/ 22 w 536"/>
                <a:gd name="T47" fmla="*/ 188 h 426"/>
                <a:gd name="T48" fmla="*/ 38 w 536"/>
                <a:gd name="T49" fmla="*/ 177 h 426"/>
                <a:gd name="T50" fmla="*/ 57 w 536"/>
                <a:gd name="T51" fmla="*/ 169 h 426"/>
                <a:gd name="T52" fmla="*/ 76 w 536"/>
                <a:gd name="T53" fmla="*/ 166 h 426"/>
                <a:gd name="T54" fmla="*/ 96 w 536"/>
                <a:gd name="T55" fmla="*/ 169 h 426"/>
                <a:gd name="T56" fmla="*/ 113 w 536"/>
                <a:gd name="T57" fmla="*/ 177 h 426"/>
                <a:gd name="T58" fmla="*/ 129 w 536"/>
                <a:gd name="T59" fmla="*/ 188 h 426"/>
                <a:gd name="T60" fmla="*/ 184 w 536"/>
                <a:gd name="T61" fmla="*/ 243 h 426"/>
                <a:gd name="T62" fmla="*/ 407 w 536"/>
                <a:gd name="T63" fmla="*/ 21 h 426"/>
                <a:gd name="T64" fmla="*/ 423 w 536"/>
                <a:gd name="T65" fmla="*/ 9 h 426"/>
                <a:gd name="T66" fmla="*/ 442 w 536"/>
                <a:gd name="T67" fmla="*/ 2 h 426"/>
                <a:gd name="T68" fmla="*/ 460 w 536"/>
                <a:gd name="T6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6">
                  <a:moveTo>
                    <a:pt x="460" y="0"/>
                  </a:moveTo>
                  <a:lnTo>
                    <a:pt x="480" y="2"/>
                  </a:lnTo>
                  <a:lnTo>
                    <a:pt x="498" y="9"/>
                  </a:lnTo>
                  <a:lnTo>
                    <a:pt x="514" y="21"/>
                  </a:lnTo>
                  <a:lnTo>
                    <a:pt x="525" y="38"/>
                  </a:lnTo>
                  <a:lnTo>
                    <a:pt x="534" y="56"/>
                  </a:lnTo>
                  <a:lnTo>
                    <a:pt x="536" y="74"/>
                  </a:lnTo>
                  <a:lnTo>
                    <a:pt x="534" y="94"/>
                  </a:lnTo>
                  <a:lnTo>
                    <a:pt x="525" y="112"/>
                  </a:lnTo>
                  <a:lnTo>
                    <a:pt x="514" y="128"/>
                  </a:lnTo>
                  <a:lnTo>
                    <a:pt x="238" y="404"/>
                  </a:lnTo>
                  <a:lnTo>
                    <a:pt x="222" y="416"/>
                  </a:lnTo>
                  <a:lnTo>
                    <a:pt x="204" y="424"/>
                  </a:lnTo>
                  <a:lnTo>
                    <a:pt x="184" y="426"/>
                  </a:lnTo>
                  <a:lnTo>
                    <a:pt x="165" y="424"/>
                  </a:lnTo>
                  <a:lnTo>
                    <a:pt x="147" y="416"/>
                  </a:lnTo>
                  <a:lnTo>
                    <a:pt x="131" y="404"/>
                  </a:lnTo>
                  <a:lnTo>
                    <a:pt x="22" y="295"/>
                  </a:lnTo>
                  <a:lnTo>
                    <a:pt x="11" y="279"/>
                  </a:lnTo>
                  <a:lnTo>
                    <a:pt x="3" y="262"/>
                  </a:lnTo>
                  <a:lnTo>
                    <a:pt x="0" y="242"/>
                  </a:lnTo>
                  <a:lnTo>
                    <a:pt x="3" y="223"/>
                  </a:lnTo>
                  <a:lnTo>
                    <a:pt x="11" y="204"/>
                  </a:lnTo>
                  <a:lnTo>
                    <a:pt x="22" y="188"/>
                  </a:lnTo>
                  <a:lnTo>
                    <a:pt x="38" y="177"/>
                  </a:lnTo>
                  <a:lnTo>
                    <a:pt x="57" y="169"/>
                  </a:lnTo>
                  <a:lnTo>
                    <a:pt x="76" y="166"/>
                  </a:lnTo>
                  <a:lnTo>
                    <a:pt x="96" y="169"/>
                  </a:lnTo>
                  <a:lnTo>
                    <a:pt x="113" y="177"/>
                  </a:lnTo>
                  <a:lnTo>
                    <a:pt x="129" y="188"/>
                  </a:lnTo>
                  <a:lnTo>
                    <a:pt x="184" y="243"/>
                  </a:lnTo>
                  <a:lnTo>
                    <a:pt x="407" y="21"/>
                  </a:lnTo>
                  <a:lnTo>
                    <a:pt x="423" y="9"/>
                  </a:lnTo>
                  <a:lnTo>
                    <a:pt x="442" y="2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4" name="Freeform 840"/>
            <p:cNvSpPr>
              <a:spLocks/>
            </p:cNvSpPr>
            <p:nvPr/>
          </p:nvSpPr>
          <p:spPr bwMode="auto">
            <a:xfrm>
              <a:off x="1078" y="496"/>
              <a:ext cx="44" cy="38"/>
            </a:xfrm>
            <a:custGeom>
              <a:avLst/>
              <a:gdLst>
                <a:gd name="T0" fmla="*/ 76 w 179"/>
                <a:gd name="T1" fmla="*/ 0 h 151"/>
                <a:gd name="T2" fmla="*/ 103 w 179"/>
                <a:gd name="T3" fmla="*/ 0 h 151"/>
                <a:gd name="T4" fmla="*/ 122 w 179"/>
                <a:gd name="T5" fmla="*/ 2 h 151"/>
                <a:gd name="T6" fmla="*/ 141 w 179"/>
                <a:gd name="T7" fmla="*/ 10 h 151"/>
                <a:gd name="T8" fmla="*/ 156 w 179"/>
                <a:gd name="T9" fmla="*/ 22 h 151"/>
                <a:gd name="T10" fmla="*/ 168 w 179"/>
                <a:gd name="T11" fmla="*/ 38 h 151"/>
                <a:gd name="T12" fmla="*/ 175 w 179"/>
                <a:gd name="T13" fmla="*/ 55 h 151"/>
                <a:gd name="T14" fmla="*/ 179 w 179"/>
                <a:gd name="T15" fmla="*/ 76 h 151"/>
                <a:gd name="T16" fmla="*/ 175 w 179"/>
                <a:gd name="T17" fmla="*/ 95 h 151"/>
                <a:gd name="T18" fmla="*/ 168 w 179"/>
                <a:gd name="T19" fmla="*/ 114 h 151"/>
                <a:gd name="T20" fmla="*/ 156 w 179"/>
                <a:gd name="T21" fmla="*/ 129 h 151"/>
                <a:gd name="T22" fmla="*/ 141 w 179"/>
                <a:gd name="T23" fmla="*/ 140 h 151"/>
                <a:gd name="T24" fmla="*/ 122 w 179"/>
                <a:gd name="T25" fmla="*/ 148 h 151"/>
                <a:gd name="T26" fmla="*/ 103 w 179"/>
                <a:gd name="T27" fmla="*/ 151 h 151"/>
                <a:gd name="T28" fmla="*/ 76 w 179"/>
                <a:gd name="T29" fmla="*/ 151 h 151"/>
                <a:gd name="T30" fmla="*/ 56 w 179"/>
                <a:gd name="T31" fmla="*/ 148 h 151"/>
                <a:gd name="T32" fmla="*/ 38 w 179"/>
                <a:gd name="T33" fmla="*/ 140 h 151"/>
                <a:gd name="T34" fmla="*/ 22 w 179"/>
                <a:gd name="T35" fmla="*/ 129 h 151"/>
                <a:gd name="T36" fmla="*/ 11 w 179"/>
                <a:gd name="T37" fmla="*/ 114 h 151"/>
                <a:gd name="T38" fmla="*/ 3 w 179"/>
                <a:gd name="T39" fmla="*/ 95 h 151"/>
                <a:gd name="T40" fmla="*/ 0 w 179"/>
                <a:gd name="T41" fmla="*/ 76 h 151"/>
                <a:gd name="T42" fmla="*/ 3 w 179"/>
                <a:gd name="T43" fmla="*/ 55 h 151"/>
                <a:gd name="T44" fmla="*/ 11 w 179"/>
                <a:gd name="T45" fmla="*/ 38 h 151"/>
                <a:gd name="T46" fmla="*/ 22 w 179"/>
                <a:gd name="T47" fmla="*/ 22 h 151"/>
                <a:gd name="T48" fmla="*/ 38 w 179"/>
                <a:gd name="T49" fmla="*/ 10 h 151"/>
                <a:gd name="T50" fmla="*/ 56 w 179"/>
                <a:gd name="T51" fmla="*/ 2 h 151"/>
                <a:gd name="T52" fmla="*/ 76 w 179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9" h="151">
                  <a:moveTo>
                    <a:pt x="76" y="0"/>
                  </a:moveTo>
                  <a:lnTo>
                    <a:pt x="103" y="0"/>
                  </a:lnTo>
                  <a:lnTo>
                    <a:pt x="122" y="2"/>
                  </a:lnTo>
                  <a:lnTo>
                    <a:pt x="141" y="10"/>
                  </a:lnTo>
                  <a:lnTo>
                    <a:pt x="156" y="22"/>
                  </a:lnTo>
                  <a:lnTo>
                    <a:pt x="168" y="38"/>
                  </a:lnTo>
                  <a:lnTo>
                    <a:pt x="175" y="55"/>
                  </a:lnTo>
                  <a:lnTo>
                    <a:pt x="179" y="76"/>
                  </a:lnTo>
                  <a:lnTo>
                    <a:pt x="175" y="95"/>
                  </a:lnTo>
                  <a:lnTo>
                    <a:pt x="168" y="114"/>
                  </a:lnTo>
                  <a:lnTo>
                    <a:pt x="156" y="129"/>
                  </a:lnTo>
                  <a:lnTo>
                    <a:pt x="141" y="140"/>
                  </a:lnTo>
                  <a:lnTo>
                    <a:pt x="122" y="148"/>
                  </a:lnTo>
                  <a:lnTo>
                    <a:pt x="103" y="151"/>
                  </a:lnTo>
                  <a:lnTo>
                    <a:pt x="76" y="151"/>
                  </a:lnTo>
                  <a:lnTo>
                    <a:pt x="56" y="148"/>
                  </a:lnTo>
                  <a:lnTo>
                    <a:pt x="38" y="140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5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1" y="38"/>
                  </a:lnTo>
                  <a:lnTo>
                    <a:pt x="22" y="22"/>
                  </a:lnTo>
                  <a:lnTo>
                    <a:pt x="38" y="10"/>
                  </a:lnTo>
                  <a:lnTo>
                    <a:pt x="56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5" name="Freeform 841"/>
            <p:cNvSpPr>
              <a:spLocks/>
            </p:cNvSpPr>
            <p:nvPr/>
          </p:nvSpPr>
          <p:spPr bwMode="auto">
            <a:xfrm>
              <a:off x="806" y="496"/>
              <a:ext cx="249" cy="38"/>
            </a:xfrm>
            <a:custGeom>
              <a:avLst/>
              <a:gdLst>
                <a:gd name="T0" fmla="*/ 75 w 997"/>
                <a:gd name="T1" fmla="*/ 0 h 151"/>
                <a:gd name="T2" fmla="*/ 921 w 997"/>
                <a:gd name="T3" fmla="*/ 0 h 151"/>
                <a:gd name="T4" fmla="*/ 941 w 997"/>
                <a:gd name="T5" fmla="*/ 2 h 151"/>
                <a:gd name="T6" fmla="*/ 960 w 997"/>
                <a:gd name="T7" fmla="*/ 10 h 151"/>
                <a:gd name="T8" fmla="*/ 975 w 997"/>
                <a:gd name="T9" fmla="*/ 22 h 151"/>
                <a:gd name="T10" fmla="*/ 986 w 997"/>
                <a:gd name="T11" fmla="*/ 38 h 151"/>
                <a:gd name="T12" fmla="*/ 994 w 997"/>
                <a:gd name="T13" fmla="*/ 55 h 151"/>
                <a:gd name="T14" fmla="*/ 997 w 997"/>
                <a:gd name="T15" fmla="*/ 76 h 151"/>
                <a:gd name="T16" fmla="*/ 994 w 997"/>
                <a:gd name="T17" fmla="*/ 95 h 151"/>
                <a:gd name="T18" fmla="*/ 986 w 997"/>
                <a:gd name="T19" fmla="*/ 114 h 151"/>
                <a:gd name="T20" fmla="*/ 975 w 997"/>
                <a:gd name="T21" fmla="*/ 129 h 151"/>
                <a:gd name="T22" fmla="*/ 960 w 997"/>
                <a:gd name="T23" fmla="*/ 140 h 151"/>
                <a:gd name="T24" fmla="*/ 941 w 997"/>
                <a:gd name="T25" fmla="*/ 148 h 151"/>
                <a:gd name="T26" fmla="*/ 921 w 997"/>
                <a:gd name="T27" fmla="*/ 151 h 151"/>
                <a:gd name="T28" fmla="*/ 75 w 997"/>
                <a:gd name="T29" fmla="*/ 151 h 151"/>
                <a:gd name="T30" fmla="*/ 55 w 997"/>
                <a:gd name="T31" fmla="*/ 148 h 151"/>
                <a:gd name="T32" fmla="*/ 37 w 997"/>
                <a:gd name="T33" fmla="*/ 140 h 151"/>
                <a:gd name="T34" fmla="*/ 22 w 997"/>
                <a:gd name="T35" fmla="*/ 129 h 151"/>
                <a:gd name="T36" fmla="*/ 11 w 997"/>
                <a:gd name="T37" fmla="*/ 114 h 151"/>
                <a:gd name="T38" fmla="*/ 3 w 997"/>
                <a:gd name="T39" fmla="*/ 95 h 151"/>
                <a:gd name="T40" fmla="*/ 0 w 997"/>
                <a:gd name="T41" fmla="*/ 76 h 151"/>
                <a:gd name="T42" fmla="*/ 3 w 997"/>
                <a:gd name="T43" fmla="*/ 55 h 151"/>
                <a:gd name="T44" fmla="*/ 11 w 997"/>
                <a:gd name="T45" fmla="*/ 38 h 151"/>
                <a:gd name="T46" fmla="*/ 22 w 997"/>
                <a:gd name="T47" fmla="*/ 22 h 151"/>
                <a:gd name="T48" fmla="*/ 37 w 997"/>
                <a:gd name="T49" fmla="*/ 10 h 151"/>
                <a:gd name="T50" fmla="*/ 55 w 997"/>
                <a:gd name="T51" fmla="*/ 2 h 151"/>
                <a:gd name="T52" fmla="*/ 75 w 997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7" h="151">
                  <a:moveTo>
                    <a:pt x="75" y="0"/>
                  </a:moveTo>
                  <a:lnTo>
                    <a:pt x="921" y="0"/>
                  </a:lnTo>
                  <a:lnTo>
                    <a:pt x="941" y="2"/>
                  </a:lnTo>
                  <a:lnTo>
                    <a:pt x="960" y="10"/>
                  </a:lnTo>
                  <a:lnTo>
                    <a:pt x="975" y="22"/>
                  </a:lnTo>
                  <a:lnTo>
                    <a:pt x="986" y="38"/>
                  </a:lnTo>
                  <a:lnTo>
                    <a:pt x="994" y="55"/>
                  </a:lnTo>
                  <a:lnTo>
                    <a:pt x="997" y="76"/>
                  </a:lnTo>
                  <a:lnTo>
                    <a:pt x="994" y="95"/>
                  </a:lnTo>
                  <a:lnTo>
                    <a:pt x="986" y="114"/>
                  </a:lnTo>
                  <a:lnTo>
                    <a:pt x="975" y="129"/>
                  </a:lnTo>
                  <a:lnTo>
                    <a:pt x="960" y="140"/>
                  </a:lnTo>
                  <a:lnTo>
                    <a:pt x="941" y="148"/>
                  </a:lnTo>
                  <a:lnTo>
                    <a:pt x="921" y="151"/>
                  </a:lnTo>
                  <a:lnTo>
                    <a:pt x="75" y="151"/>
                  </a:lnTo>
                  <a:lnTo>
                    <a:pt x="55" y="148"/>
                  </a:lnTo>
                  <a:lnTo>
                    <a:pt x="37" y="140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5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1" y="38"/>
                  </a:lnTo>
                  <a:lnTo>
                    <a:pt x="22" y="22"/>
                  </a:lnTo>
                  <a:lnTo>
                    <a:pt x="37" y="10"/>
                  </a:lnTo>
                  <a:lnTo>
                    <a:pt x="55" y="2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6" name="Freeform 842"/>
            <p:cNvSpPr>
              <a:spLocks/>
            </p:cNvSpPr>
            <p:nvPr/>
          </p:nvSpPr>
          <p:spPr bwMode="auto">
            <a:xfrm>
              <a:off x="637" y="636"/>
              <a:ext cx="133" cy="107"/>
            </a:xfrm>
            <a:custGeom>
              <a:avLst/>
              <a:gdLst>
                <a:gd name="T0" fmla="*/ 460 w 536"/>
                <a:gd name="T1" fmla="*/ 0 h 428"/>
                <a:gd name="T2" fmla="*/ 480 w 536"/>
                <a:gd name="T3" fmla="*/ 3 h 428"/>
                <a:gd name="T4" fmla="*/ 498 w 536"/>
                <a:gd name="T5" fmla="*/ 11 h 428"/>
                <a:gd name="T6" fmla="*/ 514 w 536"/>
                <a:gd name="T7" fmla="*/ 22 h 428"/>
                <a:gd name="T8" fmla="*/ 525 w 536"/>
                <a:gd name="T9" fmla="*/ 38 h 428"/>
                <a:gd name="T10" fmla="*/ 534 w 536"/>
                <a:gd name="T11" fmla="*/ 57 h 428"/>
                <a:gd name="T12" fmla="*/ 536 w 536"/>
                <a:gd name="T13" fmla="*/ 76 h 428"/>
                <a:gd name="T14" fmla="*/ 534 w 536"/>
                <a:gd name="T15" fmla="*/ 96 h 428"/>
                <a:gd name="T16" fmla="*/ 525 w 536"/>
                <a:gd name="T17" fmla="*/ 113 h 428"/>
                <a:gd name="T18" fmla="*/ 514 w 536"/>
                <a:gd name="T19" fmla="*/ 129 h 428"/>
                <a:gd name="T20" fmla="*/ 238 w 536"/>
                <a:gd name="T21" fmla="*/ 405 h 428"/>
                <a:gd name="T22" fmla="*/ 222 w 536"/>
                <a:gd name="T23" fmla="*/ 418 h 428"/>
                <a:gd name="T24" fmla="*/ 204 w 536"/>
                <a:gd name="T25" fmla="*/ 424 h 428"/>
                <a:gd name="T26" fmla="*/ 184 w 536"/>
                <a:gd name="T27" fmla="*/ 428 h 428"/>
                <a:gd name="T28" fmla="*/ 165 w 536"/>
                <a:gd name="T29" fmla="*/ 424 h 428"/>
                <a:gd name="T30" fmla="*/ 147 w 536"/>
                <a:gd name="T31" fmla="*/ 418 h 428"/>
                <a:gd name="T32" fmla="*/ 131 w 536"/>
                <a:gd name="T33" fmla="*/ 405 h 428"/>
                <a:gd name="T34" fmla="*/ 22 w 536"/>
                <a:gd name="T35" fmla="*/ 297 h 428"/>
                <a:gd name="T36" fmla="*/ 11 w 536"/>
                <a:gd name="T37" fmla="*/ 281 h 428"/>
                <a:gd name="T38" fmla="*/ 3 w 536"/>
                <a:gd name="T39" fmla="*/ 262 h 428"/>
                <a:gd name="T40" fmla="*/ 0 w 536"/>
                <a:gd name="T41" fmla="*/ 243 h 428"/>
                <a:gd name="T42" fmla="*/ 3 w 536"/>
                <a:gd name="T43" fmla="*/ 225 h 428"/>
                <a:gd name="T44" fmla="*/ 11 w 536"/>
                <a:gd name="T45" fmla="*/ 206 h 428"/>
                <a:gd name="T46" fmla="*/ 22 w 536"/>
                <a:gd name="T47" fmla="*/ 190 h 428"/>
                <a:gd name="T48" fmla="*/ 38 w 536"/>
                <a:gd name="T49" fmla="*/ 177 h 428"/>
                <a:gd name="T50" fmla="*/ 57 w 536"/>
                <a:gd name="T51" fmla="*/ 171 h 428"/>
                <a:gd name="T52" fmla="*/ 76 w 536"/>
                <a:gd name="T53" fmla="*/ 168 h 428"/>
                <a:gd name="T54" fmla="*/ 96 w 536"/>
                <a:gd name="T55" fmla="*/ 171 h 428"/>
                <a:gd name="T56" fmla="*/ 113 w 536"/>
                <a:gd name="T57" fmla="*/ 177 h 428"/>
                <a:gd name="T58" fmla="*/ 129 w 536"/>
                <a:gd name="T59" fmla="*/ 190 h 428"/>
                <a:gd name="T60" fmla="*/ 184 w 536"/>
                <a:gd name="T61" fmla="*/ 245 h 428"/>
                <a:gd name="T62" fmla="*/ 407 w 536"/>
                <a:gd name="T63" fmla="*/ 22 h 428"/>
                <a:gd name="T64" fmla="*/ 423 w 536"/>
                <a:gd name="T65" fmla="*/ 11 h 428"/>
                <a:gd name="T66" fmla="*/ 442 w 536"/>
                <a:gd name="T67" fmla="*/ 3 h 428"/>
                <a:gd name="T68" fmla="*/ 460 w 536"/>
                <a:gd name="T69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8">
                  <a:moveTo>
                    <a:pt x="460" y="0"/>
                  </a:moveTo>
                  <a:lnTo>
                    <a:pt x="480" y="3"/>
                  </a:lnTo>
                  <a:lnTo>
                    <a:pt x="498" y="11"/>
                  </a:lnTo>
                  <a:lnTo>
                    <a:pt x="514" y="22"/>
                  </a:lnTo>
                  <a:lnTo>
                    <a:pt x="525" y="38"/>
                  </a:lnTo>
                  <a:lnTo>
                    <a:pt x="534" y="57"/>
                  </a:lnTo>
                  <a:lnTo>
                    <a:pt x="536" y="76"/>
                  </a:lnTo>
                  <a:lnTo>
                    <a:pt x="534" y="96"/>
                  </a:lnTo>
                  <a:lnTo>
                    <a:pt x="525" y="113"/>
                  </a:lnTo>
                  <a:lnTo>
                    <a:pt x="514" y="129"/>
                  </a:lnTo>
                  <a:lnTo>
                    <a:pt x="238" y="405"/>
                  </a:lnTo>
                  <a:lnTo>
                    <a:pt x="222" y="418"/>
                  </a:lnTo>
                  <a:lnTo>
                    <a:pt x="204" y="424"/>
                  </a:lnTo>
                  <a:lnTo>
                    <a:pt x="184" y="428"/>
                  </a:lnTo>
                  <a:lnTo>
                    <a:pt x="165" y="424"/>
                  </a:lnTo>
                  <a:lnTo>
                    <a:pt x="147" y="418"/>
                  </a:lnTo>
                  <a:lnTo>
                    <a:pt x="131" y="405"/>
                  </a:lnTo>
                  <a:lnTo>
                    <a:pt x="22" y="297"/>
                  </a:lnTo>
                  <a:lnTo>
                    <a:pt x="11" y="281"/>
                  </a:lnTo>
                  <a:lnTo>
                    <a:pt x="3" y="262"/>
                  </a:lnTo>
                  <a:lnTo>
                    <a:pt x="0" y="243"/>
                  </a:lnTo>
                  <a:lnTo>
                    <a:pt x="3" y="225"/>
                  </a:lnTo>
                  <a:lnTo>
                    <a:pt x="11" y="206"/>
                  </a:lnTo>
                  <a:lnTo>
                    <a:pt x="22" y="190"/>
                  </a:lnTo>
                  <a:lnTo>
                    <a:pt x="38" y="177"/>
                  </a:lnTo>
                  <a:lnTo>
                    <a:pt x="57" y="171"/>
                  </a:lnTo>
                  <a:lnTo>
                    <a:pt x="76" y="168"/>
                  </a:lnTo>
                  <a:lnTo>
                    <a:pt x="96" y="171"/>
                  </a:lnTo>
                  <a:lnTo>
                    <a:pt x="113" y="177"/>
                  </a:lnTo>
                  <a:lnTo>
                    <a:pt x="129" y="190"/>
                  </a:lnTo>
                  <a:lnTo>
                    <a:pt x="184" y="245"/>
                  </a:lnTo>
                  <a:lnTo>
                    <a:pt x="407" y="22"/>
                  </a:lnTo>
                  <a:lnTo>
                    <a:pt x="423" y="11"/>
                  </a:lnTo>
                  <a:lnTo>
                    <a:pt x="442" y="3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7" name="Freeform 843"/>
            <p:cNvSpPr>
              <a:spLocks/>
            </p:cNvSpPr>
            <p:nvPr/>
          </p:nvSpPr>
          <p:spPr bwMode="auto">
            <a:xfrm>
              <a:off x="806" y="679"/>
              <a:ext cx="316" cy="38"/>
            </a:xfrm>
            <a:custGeom>
              <a:avLst/>
              <a:gdLst>
                <a:gd name="T0" fmla="*/ 75 w 1266"/>
                <a:gd name="T1" fmla="*/ 0 h 151"/>
                <a:gd name="T2" fmla="*/ 1190 w 1266"/>
                <a:gd name="T3" fmla="*/ 0 h 151"/>
                <a:gd name="T4" fmla="*/ 1209 w 1266"/>
                <a:gd name="T5" fmla="*/ 3 h 151"/>
                <a:gd name="T6" fmla="*/ 1228 w 1266"/>
                <a:gd name="T7" fmla="*/ 10 h 151"/>
                <a:gd name="T8" fmla="*/ 1243 w 1266"/>
                <a:gd name="T9" fmla="*/ 23 h 151"/>
                <a:gd name="T10" fmla="*/ 1255 w 1266"/>
                <a:gd name="T11" fmla="*/ 38 h 151"/>
                <a:gd name="T12" fmla="*/ 1262 w 1266"/>
                <a:gd name="T13" fmla="*/ 56 h 151"/>
                <a:gd name="T14" fmla="*/ 1266 w 1266"/>
                <a:gd name="T15" fmla="*/ 76 h 151"/>
                <a:gd name="T16" fmla="*/ 1262 w 1266"/>
                <a:gd name="T17" fmla="*/ 96 h 151"/>
                <a:gd name="T18" fmla="*/ 1255 w 1266"/>
                <a:gd name="T19" fmla="*/ 114 h 151"/>
                <a:gd name="T20" fmla="*/ 1243 w 1266"/>
                <a:gd name="T21" fmla="*/ 130 h 151"/>
                <a:gd name="T22" fmla="*/ 1228 w 1266"/>
                <a:gd name="T23" fmla="*/ 141 h 151"/>
                <a:gd name="T24" fmla="*/ 1209 w 1266"/>
                <a:gd name="T25" fmla="*/ 149 h 151"/>
                <a:gd name="T26" fmla="*/ 1190 w 1266"/>
                <a:gd name="T27" fmla="*/ 151 h 151"/>
                <a:gd name="T28" fmla="*/ 75 w 1266"/>
                <a:gd name="T29" fmla="*/ 151 h 151"/>
                <a:gd name="T30" fmla="*/ 55 w 1266"/>
                <a:gd name="T31" fmla="*/ 149 h 151"/>
                <a:gd name="T32" fmla="*/ 37 w 1266"/>
                <a:gd name="T33" fmla="*/ 141 h 151"/>
                <a:gd name="T34" fmla="*/ 22 w 1266"/>
                <a:gd name="T35" fmla="*/ 130 h 151"/>
                <a:gd name="T36" fmla="*/ 11 w 1266"/>
                <a:gd name="T37" fmla="*/ 114 h 151"/>
                <a:gd name="T38" fmla="*/ 3 w 1266"/>
                <a:gd name="T39" fmla="*/ 96 h 151"/>
                <a:gd name="T40" fmla="*/ 0 w 1266"/>
                <a:gd name="T41" fmla="*/ 76 h 151"/>
                <a:gd name="T42" fmla="*/ 3 w 1266"/>
                <a:gd name="T43" fmla="*/ 56 h 151"/>
                <a:gd name="T44" fmla="*/ 11 w 1266"/>
                <a:gd name="T45" fmla="*/ 38 h 151"/>
                <a:gd name="T46" fmla="*/ 22 w 1266"/>
                <a:gd name="T47" fmla="*/ 23 h 151"/>
                <a:gd name="T48" fmla="*/ 37 w 1266"/>
                <a:gd name="T49" fmla="*/ 10 h 151"/>
                <a:gd name="T50" fmla="*/ 55 w 1266"/>
                <a:gd name="T51" fmla="*/ 3 h 151"/>
                <a:gd name="T52" fmla="*/ 75 w 1266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6" h="151">
                  <a:moveTo>
                    <a:pt x="75" y="0"/>
                  </a:moveTo>
                  <a:lnTo>
                    <a:pt x="1190" y="0"/>
                  </a:lnTo>
                  <a:lnTo>
                    <a:pt x="1209" y="3"/>
                  </a:lnTo>
                  <a:lnTo>
                    <a:pt x="1228" y="10"/>
                  </a:lnTo>
                  <a:lnTo>
                    <a:pt x="1243" y="23"/>
                  </a:lnTo>
                  <a:lnTo>
                    <a:pt x="1255" y="38"/>
                  </a:lnTo>
                  <a:lnTo>
                    <a:pt x="1262" y="56"/>
                  </a:lnTo>
                  <a:lnTo>
                    <a:pt x="1266" y="76"/>
                  </a:lnTo>
                  <a:lnTo>
                    <a:pt x="1262" y="96"/>
                  </a:lnTo>
                  <a:lnTo>
                    <a:pt x="1255" y="114"/>
                  </a:lnTo>
                  <a:lnTo>
                    <a:pt x="1243" y="130"/>
                  </a:lnTo>
                  <a:lnTo>
                    <a:pt x="1228" y="141"/>
                  </a:lnTo>
                  <a:lnTo>
                    <a:pt x="1209" y="149"/>
                  </a:lnTo>
                  <a:lnTo>
                    <a:pt x="1190" y="151"/>
                  </a:lnTo>
                  <a:lnTo>
                    <a:pt x="75" y="151"/>
                  </a:lnTo>
                  <a:lnTo>
                    <a:pt x="55" y="149"/>
                  </a:lnTo>
                  <a:lnTo>
                    <a:pt x="37" y="141"/>
                  </a:lnTo>
                  <a:lnTo>
                    <a:pt x="22" y="130"/>
                  </a:lnTo>
                  <a:lnTo>
                    <a:pt x="11" y="114"/>
                  </a:lnTo>
                  <a:lnTo>
                    <a:pt x="3" y="96"/>
                  </a:lnTo>
                  <a:lnTo>
                    <a:pt x="0" y="76"/>
                  </a:lnTo>
                  <a:lnTo>
                    <a:pt x="3" y="56"/>
                  </a:lnTo>
                  <a:lnTo>
                    <a:pt x="11" y="38"/>
                  </a:lnTo>
                  <a:lnTo>
                    <a:pt x="22" y="23"/>
                  </a:lnTo>
                  <a:lnTo>
                    <a:pt x="37" y="10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8" name="Freeform 844"/>
            <p:cNvSpPr>
              <a:spLocks/>
            </p:cNvSpPr>
            <p:nvPr/>
          </p:nvSpPr>
          <p:spPr bwMode="auto">
            <a:xfrm>
              <a:off x="637" y="818"/>
              <a:ext cx="133" cy="107"/>
            </a:xfrm>
            <a:custGeom>
              <a:avLst/>
              <a:gdLst>
                <a:gd name="T0" fmla="*/ 460 w 536"/>
                <a:gd name="T1" fmla="*/ 0 h 427"/>
                <a:gd name="T2" fmla="*/ 480 w 536"/>
                <a:gd name="T3" fmla="*/ 3 h 427"/>
                <a:gd name="T4" fmla="*/ 498 w 536"/>
                <a:gd name="T5" fmla="*/ 10 h 427"/>
                <a:gd name="T6" fmla="*/ 514 w 536"/>
                <a:gd name="T7" fmla="*/ 23 h 427"/>
                <a:gd name="T8" fmla="*/ 525 w 536"/>
                <a:gd name="T9" fmla="*/ 39 h 427"/>
                <a:gd name="T10" fmla="*/ 534 w 536"/>
                <a:gd name="T11" fmla="*/ 57 h 427"/>
                <a:gd name="T12" fmla="*/ 536 w 536"/>
                <a:gd name="T13" fmla="*/ 76 h 427"/>
                <a:gd name="T14" fmla="*/ 534 w 536"/>
                <a:gd name="T15" fmla="*/ 95 h 427"/>
                <a:gd name="T16" fmla="*/ 525 w 536"/>
                <a:gd name="T17" fmla="*/ 114 h 427"/>
                <a:gd name="T18" fmla="*/ 514 w 536"/>
                <a:gd name="T19" fmla="*/ 130 h 427"/>
                <a:gd name="T20" fmla="*/ 238 w 536"/>
                <a:gd name="T21" fmla="*/ 406 h 427"/>
                <a:gd name="T22" fmla="*/ 222 w 536"/>
                <a:gd name="T23" fmla="*/ 417 h 427"/>
                <a:gd name="T24" fmla="*/ 204 w 536"/>
                <a:gd name="T25" fmla="*/ 425 h 427"/>
                <a:gd name="T26" fmla="*/ 184 w 536"/>
                <a:gd name="T27" fmla="*/ 427 h 427"/>
                <a:gd name="T28" fmla="*/ 165 w 536"/>
                <a:gd name="T29" fmla="*/ 425 h 427"/>
                <a:gd name="T30" fmla="*/ 147 w 536"/>
                <a:gd name="T31" fmla="*/ 417 h 427"/>
                <a:gd name="T32" fmla="*/ 131 w 536"/>
                <a:gd name="T33" fmla="*/ 406 h 427"/>
                <a:gd name="T34" fmla="*/ 22 w 536"/>
                <a:gd name="T35" fmla="*/ 296 h 427"/>
                <a:gd name="T36" fmla="*/ 11 w 536"/>
                <a:gd name="T37" fmla="*/ 280 h 427"/>
                <a:gd name="T38" fmla="*/ 3 w 536"/>
                <a:gd name="T39" fmla="*/ 262 h 427"/>
                <a:gd name="T40" fmla="*/ 0 w 536"/>
                <a:gd name="T41" fmla="*/ 244 h 427"/>
                <a:gd name="T42" fmla="*/ 3 w 536"/>
                <a:gd name="T43" fmla="*/ 224 h 427"/>
                <a:gd name="T44" fmla="*/ 11 w 536"/>
                <a:gd name="T45" fmla="*/ 206 h 427"/>
                <a:gd name="T46" fmla="*/ 22 w 536"/>
                <a:gd name="T47" fmla="*/ 190 h 427"/>
                <a:gd name="T48" fmla="*/ 38 w 536"/>
                <a:gd name="T49" fmla="*/ 177 h 427"/>
                <a:gd name="T50" fmla="*/ 57 w 536"/>
                <a:gd name="T51" fmla="*/ 170 h 427"/>
                <a:gd name="T52" fmla="*/ 76 w 536"/>
                <a:gd name="T53" fmla="*/ 168 h 427"/>
                <a:gd name="T54" fmla="*/ 96 w 536"/>
                <a:gd name="T55" fmla="*/ 170 h 427"/>
                <a:gd name="T56" fmla="*/ 113 w 536"/>
                <a:gd name="T57" fmla="*/ 177 h 427"/>
                <a:gd name="T58" fmla="*/ 129 w 536"/>
                <a:gd name="T59" fmla="*/ 190 h 427"/>
                <a:gd name="T60" fmla="*/ 184 w 536"/>
                <a:gd name="T61" fmla="*/ 245 h 427"/>
                <a:gd name="T62" fmla="*/ 407 w 536"/>
                <a:gd name="T63" fmla="*/ 23 h 427"/>
                <a:gd name="T64" fmla="*/ 423 w 536"/>
                <a:gd name="T65" fmla="*/ 10 h 427"/>
                <a:gd name="T66" fmla="*/ 442 w 536"/>
                <a:gd name="T67" fmla="*/ 3 h 427"/>
                <a:gd name="T68" fmla="*/ 460 w 536"/>
                <a:gd name="T69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7">
                  <a:moveTo>
                    <a:pt x="460" y="0"/>
                  </a:moveTo>
                  <a:lnTo>
                    <a:pt x="480" y="3"/>
                  </a:lnTo>
                  <a:lnTo>
                    <a:pt x="498" y="10"/>
                  </a:lnTo>
                  <a:lnTo>
                    <a:pt x="514" y="23"/>
                  </a:lnTo>
                  <a:lnTo>
                    <a:pt x="525" y="39"/>
                  </a:lnTo>
                  <a:lnTo>
                    <a:pt x="534" y="57"/>
                  </a:lnTo>
                  <a:lnTo>
                    <a:pt x="536" y="76"/>
                  </a:lnTo>
                  <a:lnTo>
                    <a:pt x="534" y="95"/>
                  </a:lnTo>
                  <a:lnTo>
                    <a:pt x="525" y="114"/>
                  </a:lnTo>
                  <a:lnTo>
                    <a:pt x="514" y="130"/>
                  </a:lnTo>
                  <a:lnTo>
                    <a:pt x="238" y="406"/>
                  </a:lnTo>
                  <a:lnTo>
                    <a:pt x="222" y="417"/>
                  </a:lnTo>
                  <a:lnTo>
                    <a:pt x="204" y="425"/>
                  </a:lnTo>
                  <a:lnTo>
                    <a:pt x="184" y="427"/>
                  </a:lnTo>
                  <a:lnTo>
                    <a:pt x="165" y="425"/>
                  </a:lnTo>
                  <a:lnTo>
                    <a:pt x="147" y="417"/>
                  </a:lnTo>
                  <a:lnTo>
                    <a:pt x="131" y="406"/>
                  </a:lnTo>
                  <a:lnTo>
                    <a:pt x="22" y="296"/>
                  </a:lnTo>
                  <a:lnTo>
                    <a:pt x="11" y="280"/>
                  </a:lnTo>
                  <a:lnTo>
                    <a:pt x="3" y="262"/>
                  </a:lnTo>
                  <a:lnTo>
                    <a:pt x="0" y="244"/>
                  </a:lnTo>
                  <a:lnTo>
                    <a:pt x="3" y="224"/>
                  </a:lnTo>
                  <a:lnTo>
                    <a:pt x="11" y="206"/>
                  </a:lnTo>
                  <a:lnTo>
                    <a:pt x="22" y="190"/>
                  </a:lnTo>
                  <a:lnTo>
                    <a:pt x="38" y="177"/>
                  </a:lnTo>
                  <a:lnTo>
                    <a:pt x="57" y="170"/>
                  </a:lnTo>
                  <a:lnTo>
                    <a:pt x="76" y="168"/>
                  </a:lnTo>
                  <a:lnTo>
                    <a:pt x="96" y="170"/>
                  </a:lnTo>
                  <a:lnTo>
                    <a:pt x="113" y="177"/>
                  </a:lnTo>
                  <a:lnTo>
                    <a:pt x="129" y="190"/>
                  </a:lnTo>
                  <a:lnTo>
                    <a:pt x="184" y="245"/>
                  </a:lnTo>
                  <a:lnTo>
                    <a:pt x="407" y="23"/>
                  </a:lnTo>
                  <a:lnTo>
                    <a:pt x="423" y="10"/>
                  </a:lnTo>
                  <a:lnTo>
                    <a:pt x="442" y="3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9" name="Freeform 845"/>
            <p:cNvSpPr>
              <a:spLocks/>
            </p:cNvSpPr>
            <p:nvPr/>
          </p:nvSpPr>
          <p:spPr bwMode="auto">
            <a:xfrm>
              <a:off x="806" y="862"/>
              <a:ext cx="316" cy="37"/>
            </a:xfrm>
            <a:custGeom>
              <a:avLst/>
              <a:gdLst>
                <a:gd name="T0" fmla="*/ 75 w 1266"/>
                <a:gd name="T1" fmla="*/ 0 h 151"/>
                <a:gd name="T2" fmla="*/ 1190 w 1266"/>
                <a:gd name="T3" fmla="*/ 0 h 151"/>
                <a:gd name="T4" fmla="*/ 1209 w 1266"/>
                <a:gd name="T5" fmla="*/ 3 h 151"/>
                <a:gd name="T6" fmla="*/ 1228 w 1266"/>
                <a:gd name="T7" fmla="*/ 11 h 151"/>
                <a:gd name="T8" fmla="*/ 1243 w 1266"/>
                <a:gd name="T9" fmla="*/ 22 h 151"/>
                <a:gd name="T10" fmla="*/ 1255 w 1266"/>
                <a:gd name="T11" fmla="*/ 37 h 151"/>
                <a:gd name="T12" fmla="*/ 1262 w 1266"/>
                <a:gd name="T13" fmla="*/ 56 h 151"/>
                <a:gd name="T14" fmla="*/ 1266 w 1266"/>
                <a:gd name="T15" fmla="*/ 75 h 151"/>
                <a:gd name="T16" fmla="*/ 1262 w 1266"/>
                <a:gd name="T17" fmla="*/ 96 h 151"/>
                <a:gd name="T18" fmla="*/ 1255 w 1266"/>
                <a:gd name="T19" fmla="*/ 114 h 151"/>
                <a:gd name="T20" fmla="*/ 1243 w 1266"/>
                <a:gd name="T21" fmla="*/ 129 h 151"/>
                <a:gd name="T22" fmla="*/ 1228 w 1266"/>
                <a:gd name="T23" fmla="*/ 141 h 151"/>
                <a:gd name="T24" fmla="*/ 1209 w 1266"/>
                <a:gd name="T25" fmla="*/ 149 h 151"/>
                <a:gd name="T26" fmla="*/ 1190 w 1266"/>
                <a:gd name="T27" fmla="*/ 151 h 151"/>
                <a:gd name="T28" fmla="*/ 75 w 1266"/>
                <a:gd name="T29" fmla="*/ 151 h 151"/>
                <a:gd name="T30" fmla="*/ 55 w 1266"/>
                <a:gd name="T31" fmla="*/ 149 h 151"/>
                <a:gd name="T32" fmla="*/ 37 w 1266"/>
                <a:gd name="T33" fmla="*/ 141 h 151"/>
                <a:gd name="T34" fmla="*/ 22 w 1266"/>
                <a:gd name="T35" fmla="*/ 129 h 151"/>
                <a:gd name="T36" fmla="*/ 11 w 1266"/>
                <a:gd name="T37" fmla="*/ 114 h 151"/>
                <a:gd name="T38" fmla="*/ 3 w 1266"/>
                <a:gd name="T39" fmla="*/ 96 h 151"/>
                <a:gd name="T40" fmla="*/ 0 w 1266"/>
                <a:gd name="T41" fmla="*/ 75 h 151"/>
                <a:gd name="T42" fmla="*/ 3 w 1266"/>
                <a:gd name="T43" fmla="*/ 56 h 151"/>
                <a:gd name="T44" fmla="*/ 11 w 1266"/>
                <a:gd name="T45" fmla="*/ 37 h 151"/>
                <a:gd name="T46" fmla="*/ 22 w 1266"/>
                <a:gd name="T47" fmla="*/ 22 h 151"/>
                <a:gd name="T48" fmla="*/ 37 w 1266"/>
                <a:gd name="T49" fmla="*/ 11 h 151"/>
                <a:gd name="T50" fmla="*/ 55 w 1266"/>
                <a:gd name="T51" fmla="*/ 3 h 151"/>
                <a:gd name="T52" fmla="*/ 75 w 1266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6" h="151">
                  <a:moveTo>
                    <a:pt x="75" y="0"/>
                  </a:moveTo>
                  <a:lnTo>
                    <a:pt x="1190" y="0"/>
                  </a:lnTo>
                  <a:lnTo>
                    <a:pt x="1209" y="3"/>
                  </a:lnTo>
                  <a:lnTo>
                    <a:pt x="1228" y="11"/>
                  </a:lnTo>
                  <a:lnTo>
                    <a:pt x="1243" y="22"/>
                  </a:lnTo>
                  <a:lnTo>
                    <a:pt x="1255" y="37"/>
                  </a:lnTo>
                  <a:lnTo>
                    <a:pt x="1262" y="56"/>
                  </a:lnTo>
                  <a:lnTo>
                    <a:pt x="1266" y="75"/>
                  </a:lnTo>
                  <a:lnTo>
                    <a:pt x="1262" y="96"/>
                  </a:lnTo>
                  <a:lnTo>
                    <a:pt x="1255" y="114"/>
                  </a:lnTo>
                  <a:lnTo>
                    <a:pt x="1243" y="129"/>
                  </a:lnTo>
                  <a:lnTo>
                    <a:pt x="1228" y="141"/>
                  </a:lnTo>
                  <a:lnTo>
                    <a:pt x="1209" y="149"/>
                  </a:lnTo>
                  <a:lnTo>
                    <a:pt x="1190" y="151"/>
                  </a:lnTo>
                  <a:lnTo>
                    <a:pt x="75" y="151"/>
                  </a:lnTo>
                  <a:lnTo>
                    <a:pt x="55" y="149"/>
                  </a:lnTo>
                  <a:lnTo>
                    <a:pt x="37" y="141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6"/>
                  </a:lnTo>
                  <a:lnTo>
                    <a:pt x="0" y="75"/>
                  </a:lnTo>
                  <a:lnTo>
                    <a:pt x="3" y="56"/>
                  </a:lnTo>
                  <a:lnTo>
                    <a:pt x="11" y="37"/>
                  </a:lnTo>
                  <a:lnTo>
                    <a:pt x="22" y="22"/>
                  </a:lnTo>
                  <a:lnTo>
                    <a:pt x="37" y="11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</p:grp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5451E7B6-5451-4B9E-9E11-E10D69E4E24B}"/>
              </a:ext>
            </a:extLst>
          </p:cNvPr>
          <p:cNvSpPr/>
          <p:nvPr/>
        </p:nvSpPr>
        <p:spPr>
          <a:xfrm>
            <a:off x="4983995" y="2567996"/>
            <a:ext cx="78317" cy="66994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5451E7B6-5451-4B9E-9E11-E10D69E4E24B}"/>
              </a:ext>
            </a:extLst>
          </p:cNvPr>
          <p:cNvSpPr/>
          <p:nvPr/>
        </p:nvSpPr>
        <p:spPr>
          <a:xfrm>
            <a:off x="4983994" y="1672091"/>
            <a:ext cx="78317" cy="66994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5" name="TextBox 4"/>
          <p:cNvSpPr txBox="1"/>
          <p:nvPr/>
        </p:nvSpPr>
        <p:spPr>
          <a:xfrm>
            <a:off x="875066" y="3803748"/>
            <a:ext cx="3926972" cy="1985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Возможность обжаловать решения КНО, </a:t>
            </a:r>
          </a:p>
          <a:p>
            <a:r>
              <a:rPr lang="ru-RU" sz="1200" dirty="0"/>
              <a:t>действия его должностных лиц</a:t>
            </a:r>
          </a:p>
          <a:p>
            <a:endParaRPr lang="en-US" sz="1200" dirty="0"/>
          </a:p>
          <a:p>
            <a:r>
              <a:rPr lang="ru-RU" sz="1200" dirty="0" err="1"/>
              <a:t>Прослеживаемость</a:t>
            </a:r>
            <a:r>
              <a:rPr lang="ru-RU" sz="1200" dirty="0"/>
              <a:t> жалобы и внешний контроль за КНО,</a:t>
            </a:r>
          </a:p>
          <a:p>
            <a:r>
              <a:rPr lang="ru-RU" sz="1200" dirty="0"/>
              <a:t>единый номер, автоматически контролируемые сроки </a:t>
            </a:r>
          </a:p>
          <a:p>
            <a:endParaRPr lang="ru-RU" sz="1200" dirty="0"/>
          </a:p>
          <a:p>
            <a:r>
              <a:rPr lang="ru-RU" sz="1200" dirty="0"/>
              <a:t>Подача жалоб через Единый портал </a:t>
            </a:r>
            <a:r>
              <a:rPr lang="ru-RU" sz="1200" dirty="0" err="1"/>
              <a:t>Госуслуг</a:t>
            </a:r>
            <a:endParaRPr lang="ru-RU" sz="1200" dirty="0"/>
          </a:p>
          <a:p>
            <a:r>
              <a:rPr lang="ru-RU" sz="1200" dirty="0"/>
              <a:t>(и через региональные порталы в перспективе)</a:t>
            </a:r>
          </a:p>
          <a:p>
            <a:endParaRPr lang="ru-RU" sz="1350" dirty="0"/>
          </a:p>
          <a:p>
            <a:endParaRPr lang="ru-RU" sz="1350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D55A9616-1EFA-4A60-B30D-8AF660CCBBBA}"/>
              </a:ext>
            </a:extLst>
          </p:cNvPr>
          <p:cNvSpPr/>
          <p:nvPr/>
        </p:nvSpPr>
        <p:spPr>
          <a:xfrm>
            <a:off x="9589476" y="5727583"/>
            <a:ext cx="316524" cy="1726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91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170" y="56860"/>
            <a:ext cx="1268855" cy="306916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Прямоугольник"/>
          <p:cNvSpPr/>
          <p:nvPr/>
        </p:nvSpPr>
        <p:spPr>
          <a:xfrm>
            <a:off x="875065" y="655277"/>
            <a:ext cx="6072581" cy="82385"/>
          </a:xfrm>
          <a:prstGeom prst="rect">
            <a:avLst/>
          </a:prstGeom>
          <a:gradFill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6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96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624" y="2784613"/>
            <a:ext cx="629879" cy="353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3220" y="2784612"/>
            <a:ext cx="341404" cy="349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5486" y="1810591"/>
            <a:ext cx="419534" cy="4662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42413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1088095" y="129084"/>
            <a:ext cx="7818134" cy="312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29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– Аттестация экспертов</a:t>
            </a:r>
            <a:endParaRPr lang="ru-RU" sz="1429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0" name="Рисунок 42" descr="Рисунок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97" y="456046"/>
            <a:ext cx="1269649" cy="126964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896684" y="1710295"/>
            <a:ext cx="3866976" cy="61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43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Аттестация экспертов проводится в отношении граждан, не являющихся индивидуальными предпринимателями</a:t>
            </a:r>
          </a:p>
        </p:txBody>
      </p:sp>
      <p:sp>
        <p:nvSpPr>
          <p:cNvPr id="52" name="Пункт 1…"/>
          <p:cNvSpPr txBox="1"/>
          <p:nvPr/>
        </p:nvSpPr>
        <p:spPr>
          <a:xfrm>
            <a:off x="1650649" y="975580"/>
            <a:ext cx="1509324" cy="131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163285" indent="-163285" defTabSz="1741706">
              <a:spcBef>
                <a:spcPts val="214"/>
              </a:spcBef>
              <a:buClr>
                <a:srgbClr val="0071C0"/>
              </a:buClr>
              <a:buSzPct val="100000"/>
              <a:buChar char="‣"/>
              <a:defRPr sz="2000" spc="-4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endParaRPr lang="ru-RU" sz="857" dirty="0"/>
          </a:p>
        </p:txBody>
      </p:sp>
      <p:sp>
        <p:nvSpPr>
          <p:cNvPr id="54" name="TextBox 53"/>
          <p:cNvSpPr txBox="1"/>
          <p:nvPr/>
        </p:nvSpPr>
        <p:spPr>
          <a:xfrm>
            <a:off x="6763660" y="1818017"/>
            <a:ext cx="3448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Критерии аттестации устанавливаются контрольным (надзорным) органом </a:t>
            </a:r>
            <a:endParaRPr lang="ru-RU" sz="1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Кружок"/>
          <p:cNvSpPr/>
          <p:nvPr/>
        </p:nvSpPr>
        <p:spPr>
          <a:xfrm>
            <a:off x="538085" y="3280080"/>
            <a:ext cx="1826121" cy="1735006"/>
          </a:xfrm>
          <a:prstGeom prst="ellipse">
            <a:avLst/>
          </a:prstGeom>
          <a:solidFill>
            <a:srgbClr val="00B3A9"/>
          </a:solidFill>
          <a:ln w="12700">
            <a:miter lim="400000"/>
          </a:ln>
        </p:spPr>
        <p:txBody>
          <a:bodyPr lIns="36286" tIns="36286" rIns="36286" bIns="36286" anchor="ctr"/>
          <a:lstStyle/>
          <a:p>
            <a:pPr algn="ctr" defTabSz="589655"/>
            <a:r>
              <a:rPr lang="ru-RU" sz="962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</a:rPr>
              <a:t>ЕПГУ</a:t>
            </a:r>
          </a:p>
          <a:p>
            <a:pPr algn="ctr" defTabSz="589655"/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Единый портал государственных и муниципальных услуг (функций)</a:t>
            </a:r>
            <a:endParaRPr sz="857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53217" y="2296947"/>
            <a:ext cx="2032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Заявление</a:t>
            </a:r>
            <a:r>
              <a:rPr lang="ru-RU" sz="1200" dirty="0"/>
              <a:t> об аттестации </a:t>
            </a:r>
          </a:p>
          <a:p>
            <a:r>
              <a:rPr lang="ru-RU" sz="1200" dirty="0"/>
              <a:t>+ прилагаемый документы</a:t>
            </a:r>
            <a:endParaRPr lang="ru-RU" sz="1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Линия"/>
          <p:cNvSpPr/>
          <p:nvPr/>
        </p:nvSpPr>
        <p:spPr>
          <a:xfrm flipH="1">
            <a:off x="2118707" y="4147583"/>
            <a:ext cx="922789" cy="3006"/>
          </a:xfrm>
          <a:prstGeom prst="line">
            <a:avLst/>
          </a:prstGeom>
          <a:ln w="38100" cap="rnd">
            <a:solidFill>
              <a:srgbClr val="00A2C1"/>
            </a:solidFill>
            <a:custDash>
              <a:ds d="100000" sp="200000"/>
            </a:custDash>
            <a:headEnd type="triangle"/>
          </a:ln>
        </p:spPr>
        <p:txBody>
          <a:bodyPr lIns="36286" tIns="36286" rIns="36286" bIns="36286" anchor="ctr"/>
          <a:lstStyle/>
          <a:p>
            <a:endParaRPr sz="962"/>
          </a:p>
        </p:txBody>
      </p:sp>
      <p:sp>
        <p:nvSpPr>
          <p:cNvPr id="59" name="Линия"/>
          <p:cNvSpPr/>
          <p:nvPr/>
        </p:nvSpPr>
        <p:spPr>
          <a:xfrm flipV="1">
            <a:off x="1451145" y="2847610"/>
            <a:ext cx="0" cy="432471"/>
          </a:xfrm>
          <a:prstGeom prst="line">
            <a:avLst/>
          </a:prstGeom>
          <a:ln w="38100" cap="rnd">
            <a:solidFill>
              <a:srgbClr val="00A2C1"/>
            </a:solidFill>
            <a:custDash>
              <a:ds d="100000" sp="200000"/>
            </a:custDash>
            <a:headEnd type="triangle"/>
          </a:ln>
        </p:spPr>
        <p:txBody>
          <a:bodyPr lIns="36286" tIns="36286" rIns="36286" bIns="36286" anchor="ctr"/>
          <a:lstStyle/>
          <a:p>
            <a:endParaRPr sz="962"/>
          </a:p>
        </p:txBody>
      </p:sp>
      <p:sp>
        <p:nvSpPr>
          <p:cNvPr id="60" name="TextBox 59"/>
          <p:cNvSpPr txBox="1"/>
          <p:nvPr/>
        </p:nvSpPr>
        <p:spPr>
          <a:xfrm>
            <a:off x="3146001" y="3960719"/>
            <a:ext cx="860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КНО</a:t>
            </a:r>
            <a:endParaRPr lang="ru-RU" sz="2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302" y="3436697"/>
            <a:ext cx="543398" cy="524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Рисунок 16" descr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5318" y="3422349"/>
            <a:ext cx="430793" cy="430793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Пункт 1…"/>
          <p:cNvSpPr txBox="1"/>
          <p:nvPr/>
        </p:nvSpPr>
        <p:spPr>
          <a:xfrm>
            <a:off x="2910280" y="4369040"/>
            <a:ext cx="1509324" cy="2203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163285" indent="-163285" defTabSz="1741706">
              <a:spcBef>
                <a:spcPts val="214"/>
              </a:spcBef>
              <a:buClr>
                <a:srgbClr val="0071C0"/>
              </a:buClr>
              <a:buSzPct val="100000"/>
              <a:buChar char="‣"/>
              <a:defRPr sz="2000" spc="-4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1050" dirty="0"/>
              <a:t>ФОИВ</a:t>
            </a:r>
            <a:endParaRPr sz="1050" dirty="0"/>
          </a:p>
          <a:p>
            <a:pPr marL="163285" indent="-163285" defTabSz="1741706">
              <a:spcBef>
                <a:spcPts val="214"/>
              </a:spcBef>
              <a:buClr>
                <a:srgbClr val="0071C0"/>
              </a:buClr>
              <a:buSzPct val="100000"/>
              <a:buChar char="‣"/>
              <a:defRPr sz="2000" spc="-4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1050" dirty="0"/>
              <a:t>ГК</a:t>
            </a:r>
            <a:endParaRPr sz="1050" dirty="0"/>
          </a:p>
          <a:p>
            <a:pPr marL="163285" indent="-163285" defTabSz="1741706">
              <a:spcBef>
                <a:spcPts val="214"/>
              </a:spcBef>
              <a:buClr>
                <a:srgbClr val="0071C0"/>
              </a:buClr>
              <a:buSzPct val="100000"/>
              <a:buChar char="‣"/>
              <a:defRPr sz="2000" spc="-4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1050" dirty="0"/>
              <a:t>ППК</a:t>
            </a:r>
          </a:p>
          <a:p>
            <a:pPr marL="163285" indent="-163285" defTabSz="1741706">
              <a:spcBef>
                <a:spcPts val="214"/>
              </a:spcBef>
              <a:buClr>
                <a:srgbClr val="0071C0"/>
              </a:buClr>
              <a:buSzPct val="100000"/>
              <a:buChar char="‣"/>
              <a:defRPr sz="2000" spc="-4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1050" dirty="0"/>
              <a:t>ГУ</a:t>
            </a:r>
          </a:p>
          <a:p>
            <a:pPr marL="163285" indent="-163285" defTabSz="1741706">
              <a:spcBef>
                <a:spcPts val="214"/>
              </a:spcBef>
              <a:buClr>
                <a:srgbClr val="0071C0"/>
              </a:buClr>
              <a:buSzPct val="100000"/>
              <a:buFontTx/>
              <a:buChar char="‣"/>
              <a:defRPr sz="2000" spc="-4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1050" dirty="0"/>
              <a:t>РОИВ, ОМСУ (</a:t>
            </a:r>
            <a:r>
              <a:rPr lang="ru-RU" sz="1050" spc="-3" dirty="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rPr>
              <a:t>уполномоченными на осуществление видов государственного контроля (надзора), видов муниципального контроля</a:t>
            </a:r>
            <a:r>
              <a:rPr lang="ru-RU" sz="1050" dirty="0"/>
              <a:t>)</a:t>
            </a:r>
          </a:p>
        </p:txBody>
      </p:sp>
      <p:sp>
        <p:nvSpPr>
          <p:cNvPr id="18" name="Линия"/>
          <p:cNvSpPr/>
          <p:nvPr/>
        </p:nvSpPr>
        <p:spPr>
          <a:xfrm flipH="1">
            <a:off x="3862508" y="4135625"/>
            <a:ext cx="721919" cy="11958"/>
          </a:xfrm>
          <a:prstGeom prst="line">
            <a:avLst/>
          </a:prstGeom>
          <a:ln w="38100" cap="rnd">
            <a:solidFill>
              <a:srgbClr val="00A2C1"/>
            </a:solidFill>
            <a:custDash>
              <a:ds d="100000" sp="200000"/>
            </a:custDash>
            <a:headEnd type="triangle"/>
          </a:ln>
        </p:spPr>
        <p:txBody>
          <a:bodyPr lIns="36286" tIns="36286" rIns="36286" bIns="36286" anchor="ctr"/>
          <a:lstStyle/>
          <a:p>
            <a:endParaRPr sz="962"/>
          </a:p>
        </p:txBody>
      </p:sp>
      <p:sp>
        <p:nvSpPr>
          <p:cNvPr id="19" name="Сквиркл"/>
          <p:cNvSpPr/>
          <p:nvPr/>
        </p:nvSpPr>
        <p:spPr>
          <a:xfrm>
            <a:off x="4688933" y="3869593"/>
            <a:ext cx="1863565" cy="532064"/>
          </a:xfrm>
          <a:prstGeom prst="roundRect">
            <a:avLst>
              <a:gd name="adj" fmla="val 38592"/>
            </a:avLst>
          </a:prstGeom>
          <a:solidFill>
            <a:srgbClr val="FFFFFF"/>
          </a:solidFill>
          <a:ln w="25400">
            <a:solidFill>
              <a:srgbClr val="70AD47"/>
            </a:solidFill>
          </a:ln>
        </p:spPr>
        <p:txBody>
          <a:bodyPr lIns="87085" tIns="87085" rIns="87085" bIns="87085" anchor="ctr"/>
          <a:lstStyle/>
          <a:p>
            <a:pPr algn="ctr" defTabSz="1741749"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1143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Квалификационный </a:t>
            </a:r>
            <a:r>
              <a:rPr lang="ru-RU" sz="1143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экзамен - опция</a:t>
            </a:r>
            <a:endParaRPr sz="1143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ункт 1…"/>
          <p:cNvSpPr txBox="1"/>
          <p:nvPr/>
        </p:nvSpPr>
        <p:spPr>
          <a:xfrm>
            <a:off x="4751059" y="4483303"/>
            <a:ext cx="180143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163285" indent="-163285" defTabSz="1741706">
              <a:spcBef>
                <a:spcPts val="214"/>
              </a:spcBef>
              <a:buClr>
                <a:srgbClr val="0071C0"/>
              </a:buClr>
              <a:buSzPct val="100000"/>
              <a:buChar char="‣"/>
              <a:defRPr sz="2000" spc="-4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1200" spc="-4" dirty="0">
                <a:solidFill>
                  <a:srgbClr val="000000"/>
                </a:solidFill>
                <a:latin typeface="Stem"/>
                <a:ea typeface="Stem"/>
                <a:cs typeface="Stem"/>
              </a:rPr>
              <a:t>Аттестационная комиссия</a:t>
            </a:r>
          </a:p>
        </p:txBody>
      </p:sp>
      <p:sp>
        <p:nvSpPr>
          <p:cNvPr id="21" name="Линия"/>
          <p:cNvSpPr/>
          <p:nvPr/>
        </p:nvSpPr>
        <p:spPr>
          <a:xfrm flipH="1">
            <a:off x="6652923" y="4129645"/>
            <a:ext cx="721919" cy="11958"/>
          </a:xfrm>
          <a:prstGeom prst="line">
            <a:avLst/>
          </a:prstGeom>
          <a:ln w="38100" cap="rnd">
            <a:solidFill>
              <a:srgbClr val="00A2C1"/>
            </a:solidFill>
            <a:custDash>
              <a:ds d="100000" sp="200000"/>
            </a:custDash>
            <a:headEnd type="triangle"/>
          </a:ln>
        </p:spPr>
        <p:txBody>
          <a:bodyPr lIns="36286" tIns="36286" rIns="36286" bIns="36286" anchor="ctr"/>
          <a:lstStyle/>
          <a:p>
            <a:endParaRPr sz="962"/>
          </a:p>
        </p:txBody>
      </p:sp>
      <p:sp>
        <p:nvSpPr>
          <p:cNvPr id="22" name="Сквиркл"/>
          <p:cNvSpPr/>
          <p:nvPr/>
        </p:nvSpPr>
        <p:spPr>
          <a:xfrm>
            <a:off x="7475268" y="3812591"/>
            <a:ext cx="1837917" cy="653929"/>
          </a:xfrm>
          <a:prstGeom prst="roundRect">
            <a:avLst>
              <a:gd name="adj" fmla="val 44691"/>
            </a:avLst>
          </a:prstGeom>
          <a:solidFill>
            <a:srgbClr val="00B3A9"/>
          </a:solidFill>
          <a:ln w="12700">
            <a:miter lim="400000"/>
          </a:ln>
        </p:spPr>
        <p:txBody>
          <a:bodyPr lIns="87085" tIns="87085" rIns="87085" bIns="87085" anchor="ctr"/>
          <a:lstStyle/>
          <a:p>
            <a:pPr algn="ctr" defTabSz="1741749"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Размещение сведений об аттестации эксперта в реестре в сети «Интернет»</a:t>
            </a:r>
            <a:endParaRPr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Декоративная галочка"/>
          <p:cNvSpPr/>
          <p:nvPr/>
        </p:nvSpPr>
        <p:spPr>
          <a:xfrm>
            <a:off x="6854572" y="3728736"/>
            <a:ext cx="372304" cy="3537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00B050"/>
          </a:solidFill>
          <a:ln w="12700">
            <a:miter lim="400000"/>
          </a:ln>
        </p:spPr>
        <p:txBody>
          <a:bodyPr lIns="36286" tIns="36286" rIns="36286" bIns="36286" anchor="ctr"/>
          <a:lstStyle/>
          <a:p>
            <a:pPr defTabSz="5896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86"/>
          </a:p>
        </p:txBody>
      </p:sp>
      <p:sp>
        <p:nvSpPr>
          <p:cNvPr id="24" name="TextBox 23"/>
          <p:cNvSpPr txBox="1"/>
          <p:nvPr/>
        </p:nvSpPr>
        <p:spPr>
          <a:xfrm>
            <a:off x="2174009" y="600201"/>
            <a:ext cx="7257653" cy="795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43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Проектом постановления устанавливается порядок аттестации экспертов, привлекаемых к осуществлению экспертизы в целях государственного контроля (надзора), муниципального контроля в соответствии с Федеральным законом «О государственном контроле (надзоре) и муниципальном контроле в Российской Федерации».</a:t>
            </a:r>
          </a:p>
        </p:txBody>
      </p:sp>
      <p:pic>
        <p:nvPicPr>
          <p:cNvPr id="25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3703" y="3072416"/>
            <a:ext cx="490836" cy="665003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Прямоугольник"/>
          <p:cNvSpPr/>
          <p:nvPr/>
        </p:nvSpPr>
        <p:spPr>
          <a:xfrm>
            <a:off x="2423143" y="1569204"/>
            <a:ext cx="6717129" cy="32656"/>
          </a:xfrm>
          <a:prstGeom prst="rect">
            <a:avLst/>
          </a:prstGeom>
          <a:solidFill>
            <a:srgbClr val="70AD4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6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7" name="TextBox 26"/>
          <p:cNvSpPr txBox="1"/>
          <p:nvPr/>
        </p:nvSpPr>
        <p:spPr>
          <a:xfrm>
            <a:off x="6763660" y="4807172"/>
            <a:ext cx="28770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Срок действия аттестации определяется контрольным (надзорным) органом, но не может быть менее 5 лет. </a:t>
            </a:r>
            <a:endParaRPr lang="ru-RU" sz="11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D888CD6-BA64-4787-B0C0-059BA851555A}"/>
              </a:ext>
            </a:extLst>
          </p:cNvPr>
          <p:cNvSpPr/>
          <p:nvPr/>
        </p:nvSpPr>
        <p:spPr>
          <a:xfrm>
            <a:off x="9604549" y="6280352"/>
            <a:ext cx="301451" cy="164427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2"/>
          </a:p>
        </p:txBody>
      </p:sp>
      <p:pic>
        <p:nvPicPr>
          <p:cNvPr id="29" name="Изображение" descr="Изображе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6170" y="56860"/>
            <a:ext cx="1268855" cy="3069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18745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scott-webb-_JpQfgcCa2o-unsplash (1).jpg" descr="scott-webb-_JpQfgcCa2o-unsplash (1).jpg"/>
          <p:cNvPicPr>
            <a:picLocks noChangeAspect="1"/>
          </p:cNvPicPr>
          <p:nvPr/>
        </p:nvPicPr>
        <p:blipFill rotWithShape="1">
          <a:blip r:embed="rId2"/>
          <a:srcRect l="20725" t="434" r="20723" b="2049"/>
          <a:stretch/>
        </p:blipFill>
        <p:spPr>
          <a:xfrm>
            <a:off x="0" y="8305"/>
            <a:ext cx="9906000" cy="6849695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317E0713-352C-4A2C-A1F0-E5E95316BE2F}"/>
              </a:ext>
            </a:extLst>
          </p:cNvPr>
          <p:cNvSpPr txBox="1"/>
          <p:nvPr/>
        </p:nvSpPr>
        <p:spPr>
          <a:xfrm>
            <a:off x="922489" y="187057"/>
            <a:ext cx="6063663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685814">
              <a:defRPr/>
            </a:pPr>
            <a:r>
              <a:rPr lang="ru-RU" sz="15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– Ежегодные планы проверок</a:t>
            </a:r>
            <a:endParaRPr lang="ru-RU" sz="15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6225" y="1675025"/>
            <a:ext cx="17735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 основе перечня объектов контроля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206038" y="1676091"/>
            <a:ext cx="188252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информационной системе КНО </a:t>
            </a:r>
            <a:r>
              <a:rPr lang="ru-RU" sz="1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(контрольного (надзорного) органа) 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207159" y="3966540"/>
            <a:ext cx="18218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электронном виде 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7080017" y="3660483"/>
            <a:ext cx="2063488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Посредством ЕР КНМ </a:t>
            </a:r>
          </a:p>
          <a:p>
            <a:r>
              <a:rPr lang="ru-RU" sz="1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(единого реестра контрольных (надзорных) мероприятий)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5717808" y="5689896"/>
            <a:ext cx="18218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Включение – для объекта контроля, отнесенного к категории чрезвычайно высокого риска</a:t>
            </a:r>
          </a:p>
        </p:txBody>
      </p:sp>
      <p:sp>
        <p:nvSpPr>
          <p:cNvPr id="13" name="Облако 12"/>
          <p:cNvSpPr/>
          <p:nvPr/>
        </p:nvSpPr>
        <p:spPr>
          <a:xfrm>
            <a:off x="4655632" y="3282127"/>
            <a:ext cx="594736" cy="50118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38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170" y="56860"/>
            <a:ext cx="1268855" cy="306916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2164CC7-6A7F-4555-B882-CF89AE45B684}"/>
              </a:ext>
            </a:extLst>
          </p:cNvPr>
          <p:cNvSpPr txBox="1"/>
          <p:nvPr/>
        </p:nvSpPr>
        <p:spPr>
          <a:xfrm>
            <a:off x="2486027" y="5625902"/>
            <a:ext cx="1966428" cy="10532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defTabSz="685814">
              <a:lnSpc>
                <a:spcPts val="1125"/>
              </a:lnSpc>
              <a:defRPr/>
            </a:pPr>
            <a:r>
              <a:rPr lang="ru-RU" sz="1125" b="1" dirty="0">
                <a:solidFill>
                  <a:prstClr val="black"/>
                </a:solidFill>
                <a:latin typeface="Trebuchet MS"/>
              </a:rPr>
              <a:t>Изменение - </a:t>
            </a:r>
            <a:r>
              <a:rPr lang="ru-RU" sz="1125" b="1" dirty="0" err="1">
                <a:solidFill>
                  <a:prstClr val="black"/>
                </a:solidFill>
                <a:latin typeface="Trebuchet MS"/>
              </a:rPr>
              <a:t>пр</a:t>
            </a:r>
            <a:r>
              <a:rPr lang="ru-RU" sz="1125" b="1" dirty="0">
                <a:solidFill>
                  <a:prstClr val="black"/>
                </a:solidFill>
                <a:latin typeface="Trebuchet MS"/>
              </a:rPr>
              <a:t>и смене контролируемого лица, ответственного за соблюдение требований на объекте контроля</a:t>
            </a:r>
          </a:p>
        </p:txBody>
      </p:sp>
      <p:sp>
        <p:nvSpPr>
          <p:cNvPr id="45" name="Прямоугольник"/>
          <p:cNvSpPr/>
          <p:nvPr/>
        </p:nvSpPr>
        <p:spPr>
          <a:xfrm>
            <a:off x="659706" y="2589627"/>
            <a:ext cx="8417309" cy="32656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6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9" name="Прямоугольник 8"/>
          <p:cNvSpPr/>
          <p:nvPr/>
        </p:nvSpPr>
        <p:spPr>
          <a:xfrm>
            <a:off x="381000" y="766017"/>
            <a:ext cx="4160117" cy="44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741706"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2286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плана</a:t>
            </a:r>
            <a:endParaRPr lang="ru-RU" sz="2286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2164CC7-6A7F-4555-B882-CF89AE45B684}"/>
              </a:ext>
            </a:extLst>
          </p:cNvPr>
          <p:cNvSpPr txBox="1"/>
          <p:nvPr/>
        </p:nvSpPr>
        <p:spPr>
          <a:xfrm>
            <a:off x="1125275" y="1678980"/>
            <a:ext cx="1802965" cy="41158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defTabSz="685814">
              <a:lnSpc>
                <a:spcPts val="1125"/>
              </a:lnSpc>
              <a:defRPr/>
            </a:pPr>
            <a:r>
              <a:rPr lang="ru-RU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 основе управления рисками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2164CC7-6A7F-4555-B882-CF89AE45B684}"/>
              </a:ext>
            </a:extLst>
          </p:cNvPr>
          <p:cNvSpPr txBox="1"/>
          <p:nvPr/>
        </p:nvSpPr>
        <p:spPr>
          <a:xfrm>
            <a:off x="1304086" y="3880455"/>
            <a:ext cx="1852057" cy="422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defTabSz="685814">
              <a:lnSpc>
                <a:spcPts val="1125"/>
              </a:lnSpc>
              <a:defRPr/>
            </a:pPr>
            <a:r>
              <a:rPr lang="ru-RU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1 октября </a:t>
            </a:r>
          </a:p>
        </p:txBody>
      </p:sp>
      <p:sp>
        <p:nvSpPr>
          <p:cNvPr id="79" name="Прямоугольник"/>
          <p:cNvSpPr/>
          <p:nvPr/>
        </p:nvSpPr>
        <p:spPr>
          <a:xfrm>
            <a:off x="659706" y="4646072"/>
            <a:ext cx="8417309" cy="32656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6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81" name="Прямоугольник 80"/>
          <p:cNvSpPr/>
          <p:nvPr/>
        </p:nvSpPr>
        <p:spPr>
          <a:xfrm>
            <a:off x="605660" y="2657205"/>
            <a:ext cx="3601499" cy="44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741706"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2286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Согласование плана</a:t>
            </a:r>
            <a:endParaRPr lang="ru-RU" sz="2286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738482" y="4676407"/>
            <a:ext cx="25765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741706"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Изменение плана</a:t>
            </a:r>
            <a:endParaRPr lang="ru-RU" sz="2000" dirty="0"/>
          </a:p>
        </p:txBody>
      </p:sp>
      <p:pic>
        <p:nvPicPr>
          <p:cNvPr id="86" name="Рисунок 44" descr="Рисунок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636" y="3181986"/>
            <a:ext cx="763479" cy="763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Рисунок 42" descr="Рисунок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5886" y="3101301"/>
            <a:ext cx="595176" cy="595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Изображение" descr="Изображе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5397" y="1191932"/>
            <a:ext cx="555665" cy="425674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Рисунок 138" descr="Рисунок 1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7685" y="1192659"/>
            <a:ext cx="516038" cy="516039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Фигура"/>
          <p:cNvSpPr/>
          <p:nvPr/>
        </p:nvSpPr>
        <p:spPr>
          <a:xfrm>
            <a:off x="4736707" y="1142015"/>
            <a:ext cx="431379" cy="5330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0" y="1543"/>
                </a:moveTo>
                <a:lnTo>
                  <a:pt x="15134" y="1543"/>
                </a:lnTo>
                <a:cubicBezTo>
                  <a:pt x="14951" y="1098"/>
                  <a:pt x="14614" y="711"/>
                  <a:pt x="14167" y="436"/>
                </a:cubicBezTo>
                <a:cubicBezTo>
                  <a:pt x="13725" y="163"/>
                  <a:pt x="13186" y="0"/>
                  <a:pt x="12600" y="0"/>
                </a:cubicBezTo>
                <a:lnTo>
                  <a:pt x="9000" y="0"/>
                </a:lnTo>
                <a:cubicBezTo>
                  <a:pt x="8414" y="0"/>
                  <a:pt x="7875" y="163"/>
                  <a:pt x="7433" y="436"/>
                </a:cubicBezTo>
                <a:cubicBezTo>
                  <a:pt x="6986" y="711"/>
                  <a:pt x="6649" y="1098"/>
                  <a:pt x="6466" y="1543"/>
                </a:cubicBezTo>
                <a:lnTo>
                  <a:pt x="2700" y="1543"/>
                </a:lnTo>
                <a:cubicBezTo>
                  <a:pt x="1956" y="1543"/>
                  <a:pt x="1281" y="1802"/>
                  <a:pt x="792" y="2222"/>
                </a:cubicBezTo>
                <a:cubicBezTo>
                  <a:pt x="303" y="2641"/>
                  <a:pt x="0" y="3219"/>
                  <a:pt x="0" y="3857"/>
                </a:cubicBezTo>
                <a:lnTo>
                  <a:pt x="0" y="19286"/>
                </a:lnTo>
                <a:cubicBezTo>
                  <a:pt x="0" y="19924"/>
                  <a:pt x="303" y="20502"/>
                  <a:pt x="792" y="20921"/>
                </a:cubicBezTo>
                <a:cubicBezTo>
                  <a:pt x="1281" y="21340"/>
                  <a:pt x="1956" y="21600"/>
                  <a:pt x="2700" y="21600"/>
                </a:cubicBezTo>
                <a:lnTo>
                  <a:pt x="18900" y="21600"/>
                </a:lnTo>
                <a:cubicBezTo>
                  <a:pt x="19644" y="21600"/>
                  <a:pt x="20319" y="21340"/>
                  <a:pt x="20808" y="20921"/>
                </a:cubicBezTo>
                <a:cubicBezTo>
                  <a:pt x="21297" y="20502"/>
                  <a:pt x="21600" y="19924"/>
                  <a:pt x="21600" y="19286"/>
                </a:cubicBezTo>
                <a:lnTo>
                  <a:pt x="21600" y="3857"/>
                </a:lnTo>
                <a:cubicBezTo>
                  <a:pt x="21600" y="3219"/>
                  <a:pt x="21297" y="2641"/>
                  <a:pt x="20808" y="2222"/>
                </a:cubicBezTo>
                <a:cubicBezTo>
                  <a:pt x="20319" y="1802"/>
                  <a:pt x="19644" y="1543"/>
                  <a:pt x="18900" y="1543"/>
                </a:cubicBezTo>
                <a:close/>
                <a:moveTo>
                  <a:pt x="9000" y="1543"/>
                </a:moveTo>
                <a:lnTo>
                  <a:pt x="12600" y="1543"/>
                </a:lnTo>
                <a:cubicBezTo>
                  <a:pt x="13097" y="1543"/>
                  <a:pt x="13500" y="1888"/>
                  <a:pt x="13500" y="2314"/>
                </a:cubicBezTo>
                <a:cubicBezTo>
                  <a:pt x="13500" y="2740"/>
                  <a:pt x="13097" y="3086"/>
                  <a:pt x="12600" y="3086"/>
                </a:cubicBezTo>
                <a:lnTo>
                  <a:pt x="9000" y="3086"/>
                </a:lnTo>
                <a:cubicBezTo>
                  <a:pt x="8503" y="3086"/>
                  <a:pt x="8100" y="2740"/>
                  <a:pt x="8100" y="2314"/>
                </a:cubicBezTo>
                <a:cubicBezTo>
                  <a:pt x="8100" y="1888"/>
                  <a:pt x="8503" y="1543"/>
                  <a:pt x="9000" y="1543"/>
                </a:cubicBezTo>
                <a:close/>
                <a:moveTo>
                  <a:pt x="7920" y="15891"/>
                </a:moveTo>
                <a:lnTo>
                  <a:pt x="6300" y="17743"/>
                </a:lnTo>
                <a:cubicBezTo>
                  <a:pt x="5744" y="18379"/>
                  <a:pt x="5076" y="18735"/>
                  <a:pt x="4449" y="18734"/>
                </a:cubicBezTo>
                <a:cubicBezTo>
                  <a:pt x="4407" y="18734"/>
                  <a:pt x="4365" y="18733"/>
                  <a:pt x="4323" y="18730"/>
                </a:cubicBezTo>
                <a:cubicBezTo>
                  <a:pt x="3856" y="18695"/>
                  <a:pt x="3460" y="18459"/>
                  <a:pt x="3244" y="18088"/>
                </a:cubicBezTo>
                <a:lnTo>
                  <a:pt x="2794" y="17316"/>
                </a:lnTo>
                <a:cubicBezTo>
                  <a:pt x="2571" y="16935"/>
                  <a:pt x="2751" y="16472"/>
                  <a:pt x="3196" y="16281"/>
                </a:cubicBezTo>
                <a:cubicBezTo>
                  <a:pt x="3641" y="16090"/>
                  <a:pt x="4181" y="16245"/>
                  <a:pt x="4404" y="16626"/>
                </a:cubicBezTo>
                <a:lnTo>
                  <a:pt x="4641" y="17032"/>
                </a:lnTo>
                <a:cubicBezTo>
                  <a:pt x="4677" y="17002"/>
                  <a:pt x="4712" y="16970"/>
                  <a:pt x="4745" y="16938"/>
                </a:cubicBezTo>
                <a:cubicBezTo>
                  <a:pt x="4785" y="16899"/>
                  <a:pt x="4823" y="16858"/>
                  <a:pt x="4859" y="16816"/>
                </a:cubicBezTo>
                <a:lnTo>
                  <a:pt x="6480" y="14966"/>
                </a:lnTo>
                <a:cubicBezTo>
                  <a:pt x="6778" y="14625"/>
                  <a:pt x="7342" y="14556"/>
                  <a:pt x="7740" y="14811"/>
                </a:cubicBezTo>
                <a:cubicBezTo>
                  <a:pt x="8138" y="15067"/>
                  <a:pt x="8218" y="15551"/>
                  <a:pt x="7920" y="15891"/>
                </a:cubicBezTo>
                <a:close/>
                <a:moveTo>
                  <a:pt x="7920" y="11263"/>
                </a:moveTo>
                <a:lnTo>
                  <a:pt x="6300" y="13114"/>
                </a:lnTo>
                <a:cubicBezTo>
                  <a:pt x="5744" y="13750"/>
                  <a:pt x="5076" y="14107"/>
                  <a:pt x="4449" y="14106"/>
                </a:cubicBezTo>
                <a:cubicBezTo>
                  <a:pt x="4407" y="14105"/>
                  <a:pt x="4365" y="14104"/>
                  <a:pt x="4323" y="14101"/>
                </a:cubicBezTo>
                <a:cubicBezTo>
                  <a:pt x="3856" y="14066"/>
                  <a:pt x="3460" y="13830"/>
                  <a:pt x="3244" y="13459"/>
                </a:cubicBezTo>
                <a:lnTo>
                  <a:pt x="2794" y="12688"/>
                </a:lnTo>
                <a:cubicBezTo>
                  <a:pt x="2571" y="12307"/>
                  <a:pt x="2751" y="11843"/>
                  <a:pt x="3196" y="11652"/>
                </a:cubicBezTo>
                <a:cubicBezTo>
                  <a:pt x="3641" y="11462"/>
                  <a:pt x="4181" y="11616"/>
                  <a:pt x="4404" y="11997"/>
                </a:cubicBezTo>
                <a:lnTo>
                  <a:pt x="4641" y="12404"/>
                </a:lnTo>
                <a:cubicBezTo>
                  <a:pt x="4677" y="12373"/>
                  <a:pt x="4712" y="12342"/>
                  <a:pt x="4745" y="12309"/>
                </a:cubicBezTo>
                <a:cubicBezTo>
                  <a:pt x="4785" y="12270"/>
                  <a:pt x="4823" y="12230"/>
                  <a:pt x="4859" y="12188"/>
                </a:cubicBezTo>
                <a:lnTo>
                  <a:pt x="6480" y="10337"/>
                </a:lnTo>
                <a:cubicBezTo>
                  <a:pt x="6778" y="9996"/>
                  <a:pt x="7342" y="9927"/>
                  <a:pt x="7740" y="10183"/>
                </a:cubicBezTo>
                <a:cubicBezTo>
                  <a:pt x="8138" y="10438"/>
                  <a:pt x="8218" y="10922"/>
                  <a:pt x="7920" y="11263"/>
                </a:cubicBezTo>
                <a:close/>
                <a:moveTo>
                  <a:pt x="7673" y="6797"/>
                </a:moveTo>
                <a:lnTo>
                  <a:pt x="6300" y="8486"/>
                </a:lnTo>
                <a:cubicBezTo>
                  <a:pt x="5744" y="9121"/>
                  <a:pt x="5076" y="9478"/>
                  <a:pt x="4449" y="9477"/>
                </a:cubicBezTo>
                <a:cubicBezTo>
                  <a:pt x="4407" y="9477"/>
                  <a:pt x="4365" y="9476"/>
                  <a:pt x="4323" y="9472"/>
                </a:cubicBezTo>
                <a:cubicBezTo>
                  <a:pt x="3856" y="9437"/>
                  <a:pt x="3460" y="9202"/>
                  <a:pt x="3244" y="8831"/>
                </a:cubicBezTo>
                <a:lnTo>
                  <a:pt x="2794" y="8059"/>
                </a:lnTo>
                <a:cubicBezTo>
                  <a:pt x="2571" y="7678"/>
                  <a:pt x="2751" y="7215"/>
                  <a:pt x="3196" y="7024"/>
                </a:cubicBezTo>
                <a:cubicBezTo>
                  <a:pt x="3641" y="6833"/>
                  <a:pt x="4181" y="6988"/>
                  <a:pt x="4404" y="7369"/>
                </a:cubicBezTo>
                <a:lnTo>
                  <a:pt x="4641" y="7775"/>
                </a:lnTo>
                <a:cubicBezTo>
                  <a:pt x="4677" y="7745"/>
                  <a:pt x="4712" y="7713"/>
                  <a:pt x="4745" y="7681"/>
                </a:cubicBezTo>
                <a:cubicBezTo>
                  <a:pt x="4785" y="7641"/>
                  <a:pt x="4823" y="7601"/>
                  <a:pt x="4859" y="7559"/>
                </a:cubicBezTo>
                <a:lnTo>
                  <a:pt x="6480" y="5709"/>
                </a:lnTo>
                <a:cubicBezTo>
                  <a:pt x="6793" y="5394"/>
                  <a:pt x="7346" y="5360"/>
                  <a:pt x="7708" y="5633"/>
                </a:cubicBezTo>
                <a:cubicBezTo>
                  <a:pt x="8123" y="5945"/>
                  <a:pt x="8106" y="6503"/>
                  <a:pt x="7673" y="6797"/>
                </a:cubicBezTo>
                <a:close/>
                <a:moveTo>
                  <a:pt x="17100" y="18514"/>
                </a:moveTo>
                <a:lnTo>
                  <a:pt x="9900" y="18514"/>
                </a:lnTo>
                <a:cubicBezTo>
                  <a:pt x="9403" y="18514"/>
                  <a:pt x="9000" y="18169"/>
                  <a:pt x="9000" y="17743"/>
                </a:cubicBezTo>
                <a:cubicBezTo>
                  <a:pt x="9000" y="17317"/>
                  <a:pt x="9403" y="16971"/>
                  <a:pt x="9900" y="16971"/>
                </a:cubicBezTo>
                <a:lnTo>
                  <a:pt x="17100" y="16971"/>
                </a:lnTo>
                <a:cubicBezTo>
                  <a:pt x="17597" y="16971"/>
                  <a:pt x="18000" y="17317"/>
                  <a:pt x="18000" y="17743"/>
                </a:cubicBezTo>
                <a:cubicBezTo>
                  <a:pt x="18000" y="18169"/>
                  <a:pt x="17597" y="18514"/>
                  <a:pt x="17100" y="18514"/>
                </a:cubicBezTo>
                <a:close/>
                <a:moveTo>
                  <a:pt x="17100" y="13886"/>
                </a:moveTo>
                <a:lnTo>
                  <a:pt x="9900" y="13886"/>
                </a:lnTo>
                <a:cubicBezTo>
                  <a:pt x="9403" y="13886"/>
                  <a:pt x="9000" y="13540"/>
                  <a:pt x="9000" y="13114"/>
                </a:cubicBezTo>
                <a:cubicBezTo>
                  <a:pt x="9000" y="12688"/>
                  <a:pt x="9403" y="12343"/>
                  <a:pt x="9900" y="12343"/>
                </a:cubicBezTo>
                <a:lnTo>
                  <a:pt x="17100" y="12343"/>
                </a:lnTo>
                <a:cubicBezTo>
                  <a:pt x="17597" y="12343"/>
                  <a:pt x="18000" y="12688"/>
                  <a:pt x="18000" y="13114"/>
                </a:cubicBezTo>
                <a:cubicBezTo>
                  <a:pt x="18000" y="13540"/>
                  <a:pt x="17597" y="13886"/>
                  <a:pt x="17100" y="13886"/>
                </a:cubicBezTo>
                <a:close/>
                <a:moveTo>
                  <a:pt x="17100" y="9257"/>
                </a:moveTo>
                <a:lnTo>
                  <a:pt x="9900" y="9257"/>
                </a:lnTo>
                <a:cubicBezTo>
                  <a:pt x="9403" y="9257"/>
                  <a:pt x="9000" y="8912"/>
                  <a:pt x="9000" y="8486"/>
                </a:cubicBezTo>
                <a:cubicBezTo>
                  <a:pt x="9000" y="8060"/>
                  <a:pt x="9403" y="7714"/>
                  <a:pt x="9900" y="7714"/>
                </a:cubicBezTo>
                <a:lnTo>
                  <a:pt x="17100" y="7714"/>
                </a:lnTo>
                <a:cubicBezTo>
                  <a:pt x="17597" y="7714"/>
                  <a:pt x="18000" y="8060"/>
                  <a:pt x="18000" y="8486"/>
                </a:cubicBezTo>
                <a:cubicBezTo>
                  <a:pt x="18000" y="8912"/>
                  <a:pt x="17597" y="9257"/>
                  <a:pt x="17100" y="9257"/>
                </a:cubicBezTo>
                <a:close/>
              </a:path>
            </a:pathLst>
          </a:custGeom>
          <a:solidFill>
            <a:srgbClr val="0077C8"/>
          </a:solidFill>
          <a:ln w="12700">
            <a:miter lim="400000"/>
          </a:ln>
        </p:spPr>
        <p:txBody>
          <a:bodyPr lIns="36286" tIns="36286" rIns="36286" bIns="36286" anchor="ctr"/>
          <a:lstStyle/>
          <a:p>
            <a:pPr defTabSz="5896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86"/>
          </a:p>
        </p:txBody>
      </p:sp>
      <p:pic>
        <p:nvPicPr>
          <p:cNvPr id="91" name="Изображение" descr="Изображе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4661" y="5179583"/>
            <a:ext cx="462821" cy="446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Изображение" descr="Изображе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2887" y="5275402"/>
            <a:ext cx="335239" cy="353786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Стрелка вправо 92"/>
          <p:cNvSpPr/>
          <p:nvPr/>
        </p:nvSpPr>
        <p:spPr>
          <a:xfrm>
            <a:off x="3127143" y="5387496"/>
            <a:ext cx="378259" cy="10681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94" name="Изображение" descr="Изображе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94987" y="5275401"/>
            <a:ext cx="298162" cy="353786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7D888CD6-BA64-4787-B0C0-059BA851555A}"/>
              </a:ext>
            </a:extLst>
          </p:cNvPr>
          <p:cNvSpPr/>
          <p:nvPr/>
        </p:nvSpPr>
        <p:spPr>
          <a:xfrm>
            <a:off x="9604549" y="6271387"/>
            <a:ext cx="301451" cy="164427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2"/>
          </a:p>
        </p:txBody>
      </p:sp>
    </p:spTree>
    <p:extLst>
      <p:ext uri="{BB962C8B-B14F-4D97-AF65-F5344CB8AC3E}">
        <p14:creationId xmlns:p14="http://schemas.microsoft.com/office/powerpoint/2010/main" val="41226068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</TotalTime>
  <Words>718</Words>
  <Application>Microsoft Office PowerPoint</Application>
  <PresentationFormat>Лист A4 (210x297 мм)</PresentationFormat>
  <Paragraphs>131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Helvetica Neue Medium</vt:lpstr>
      <vt:lpstr>Stem</vt:lpstr>
      <vt:lpstr>Stem Medium</vt:lpstr>
      <vt:lpstr>Tahoma</vt:lpstr>
      <vt:lpstr>Times New Roman</vt:lpstr>
      <vt:lpstr>Trebuchet MS</vt:lpstr>
      <vt:lpstr>Тема Office</vt:lpstr>
      <vt:lpstr>Реформа контроля (надзора) подзаконные акты к Закону о контроле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Марченко Георгий Николаевич</dc:creator>
  <cp:lastModifiedBy>Александр Вдовин</cp:lastModifiedBy>
  <cp:revision>66</cp:revision>
  <cp:lastPrinted>2020-11-17T12:33:11Z</cp:lastPrinted>
  <dcterms:created xsi:type="dcterms:W3CDTF">2020-11-12T08:18:16Z</dcterms:created>
  <dcterms:modified xsi:type="dcterms:W3CDTF">2021-01-27T08:26:28Z</dcterms:modified>
</cp:coreProperties>
</file>